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mv" ContentType="video/x-ms-wm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6" r:id="rId1"/>
    <p:sldMasterId id="2147483690" r:id="rId2"/>
  </p:sldMasterIdLst>
  <p:notesMasterIdLst>
    <p:notesMasterId r:id="rId11"/>
  </p:notesMasterIdLst>
  <p:sldIdLst>
    <p:sldId id="373" r:id="rId3"/>
    <p:sldId id="256" r:id="rId4"/>
    <p:sldId id="302" r:id="rId5"/>
    <p:sldId id="353" r:id="rId6"/>
    <p:sldId id="372" r:id="rId7"/>
    <p:sldId id="330" r:id="rId8"/>
    <p:sldId id="374" r:id="rId9"/>
    <p:sldId id="293"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717"/>
    <p:restoredTop sz="94648"/>
  </p:normalViewPr>
  <p:slideViewPr>
    <p:cSldViewPr snapToGrid="0" snapToObjects="1">
      <p:cViewPr varScale="1">
        <p:scale>
          <a:sx n="72" d="100"/>
          <a:sy n="72" d="100"/>
        </p:scale>
        <p:origin x="272"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presProps" Target="pres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tableStyles" Target="tableStyle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theme" Target="theme/theme1.xml"/></Relationships>
</file>

<file path=ppt/media/image1.jp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wmv>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393BF79-8854-D541-B865-88F74DE89D38}" type="datetimeFigureOut">
              <a:rPr lang="en-US" smtClean="0"/>
              <a:t>5/3/2019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37ACA7D-75E1-3E4A-A1D9-66E90BDDCC06}" type="slidenum">
              <a:rPr lang="en-US" smtClean="0"/>
              <a:t>‹#›</a:t>
            </a:fld>
            <a:endParaRPr lang="en-US"/>
          </a:p>
        </p:txBody>
      </p:sp>
    </p:spTree>
    <p:extLst>
      <p:ext uri="{BB962C8B-B14F-4D97-AF65-F5344CB8AC3E}">
        <p14:creationId xmlns:p14="http://schemas.microsoft.com/office/powerpoint/2010/main" val="11919928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lvl="2"/>
            <a:r>
              <a:rPr lang="en-US" sz="1100" b="1" kern="1200" dirty="0">
                <a:solidFill>
                  <a:schemeClr val="tx1"/>
                </a:solidFill>
                <a:effectLst/>
                <a:latin typeface="+mn-lt"/>
                <a:ea typeface="+mn-ea"/>
                <a:cs typeface="+mn-cs"/>
              </a:rPr>
              <a:t>Procedure</a:t>
            </a:r>
            <a:endParaRPr lang="en-CA" sz="1100" b="1" kern="1200" dirty="0">
              <a:solidFill>
                <a:schemeClr val="tx1"/>
              </a:solidFill>
              <a:effectLst/>
              <a:latin typeface="+mn-lt"/>
              <a:ea typeface="+mn-ea"/>
              <a:cs typeface="+mn-cs"/>
            </a:endParaRPr>
          </a:p>
          <a:p>
            <a:r>
              <a:rPr lang="en-CA" sz="1100" kern="1200" dirty="0">
                <a:solidFill>
                  <a:schemeClr val="tx1"/>
                </a:solidFill>
                <a:effectLst/>
                <a:latin typeface="+mn-lt"/>
                <a:ea typeface="+mn-ea"/>
                <a:cs typeface="+mn-cs"/>
              </a:rPr>
              <a:t>In this 2-by-2 between subject design, each participant was assigned to one of two delay conditions: long (27hr) or short (3hr), and to one of two environmental conditions: Environment 1 or Environment 2 (n=11 per condition combination). The experiment consisted of a </a:t>
            </a:r>
            <a:r>
              <a:rPr lang="en-CA" sz="1100" i="1" kern="1200" dirty="0">
                <a:solidFill>
                  <a:schemeClr val="tx1"/>
                </a:solidFill>
                <a:effectLst/>
                <a:latin typeface="+mn-lt"/>
                <a:ea typeface="+mn-ea"/>
                <a:cs typeface="+mn-cs"/>
              </a:rPr>
              <a:t>Training </a:t>
            </a:r>
            <a:r>
              <a:rPr lang="en-CA" sz="1100" kern="1200" dirty="0">
                <a:solidFill>
                  <a:schemeClr val="tx1"/>
                </a:solidFill>
                <a:effectLst/>
                <a:latin typeface="+mn-lt"/>
                <a:ea typeface="+mn-ea"/>
                <a:cs typeface="+mn-cs"/>
              </a:rPr>
              <a:t>and a</a:t>
            </a:r>
            <a:r>
              <a:rPr lang="en-CA" sz="1100" i="1" kern="1200" dirty="0">
                <a:solidFill>
                  <a:schemeClr val="tx1"/>
                </a:solidFill>
                <a:effectLst/>
                <a:latin typeface="+mn-lt"/>
                <a:ea typeface="+mn-ea"/>
                <a:cs typeface="+mn-cs"/>
              </a:rPr>
              <a:t> Test Session. </a:t>
            </a:r>
            <a:r>
              <a:rPr lang="en-CA" sz="1100" kern="1200" dirty="0">
                <a:solidFill>
                  <a:schemeClr val="tx1"/>
                </a:solidFill>
                <a:effectLst/>
                <a:latin typeface="+mn-lt"/>
                <a:ea typeface="+mn-ea"/>
                <a:cs typeface="+mn-cs"/>
              </a:rPr>
              <a:t>During the training session, participants learned the locations of three goal types (i.e. food, water, money) by finding visible and hidden objects. Goal objects were placed within a 2-dimensional Gaussian distributions corresponding to the goal type. The centre of each goal distribution was placed in polar coordinates (r = 7.5m) with equal rotational distance (120 degrees) separating each distribution and a standard deviation of 2 metres (Fig. 1C).  </a:t>
            </a:r>
          </a:p>
          <a:p>
            <a:r>
              <a:rPr lang="en-CA" sz="1100" b="1" i="1" kern="1200" dirty="0">
                <a:solidFill>
                  <a:schemeClr val="tx1"/>
                </a:solidFill>
                <a:effectLst/>
                <a:latin typeface="+mn-lt"/>
                <a:ea typeface="+mn-ea"/>
                <a:cs typeface="+mn-cs"/>
              </a:rPr>
              <a:t>Session 1: Training</a:t>
            </a:r>
            <a:r>
              <a:rPr lang="en-CA" sz="1100" i="1" kern="1200" dirty="0">
                <a:solidFill>
                  <a:schemeClr val="tx1"/>
                </a:solidFill>
                <a:effectLst/>
                <a:latin typeface="+mn-lt"/>
                <a:ea typeface="+mn-ea"/>
                <a:cs typeface="+mn-cs"/>
              </a:rPr>
              <a:t>:</a:t>
            </a:r>
            <a:r>
              <a:rPr lang="en-CA" sz="1100" kern="1200" dirty="0">
                <a:solidFill>
                  <a:schemeClr val="tx1"/>
                </a:solidFill>
                <a:effectLst/>
                <a:latin typeface="+mn-lt"/>
                <a:ea typeface="+mn-ea"/>
                <a:cs typeface="+mn-cs"/>
              </a:rPr>
              <a:t> The encoding session consisted of 3 blocks: Familiarization, Blocked Learning, and Interleaved Learning. </a:t>
            </a:r>
          </a:p>
          <a:p>
            <a:r>
              <a:rPr lang="en-CA" sz="1100" i="1" kern="1200" dirty="0">
                <a:solidFill>
                  <a:schemeClr val="tx1"/>
                </a:solidFill>
                <a:effectLst/>
                <a:latin typeface="+mn-lt"/>
                <a:ea typeface="+mn-ea"/>
                <a:cs typeface="+mn-cs"/>
              </a:rPr>
              <a:t>Block 1 – Familiarization: </a:t>
            </a:r>
            <a:r>
              <a:rPr lang="en-CA" sz="1100" kern="1200" dirty="0">
                <a:solidFill>
                  <a:schemeClr val="tx1"/>
                </a:solidFill>
                <a:effectLst/>
                <a:latin typeface="+mn-lt"/>
                <a:ea typeface="+mn-ea"/>
                <a:cs typeface="+mn-cs"/>
              </a:rPr>
              <a:t>During each of 8 familiarization trials participants were placed into their assigned environment at a random location and their viewpoint was rotated 360 degrees. Once the rotation was complete, participants were instructed to move freely around the environment for 10 seconds. Participants were then shown a bird’s eye view of the environment and asked to move an arrow from the centre of the arena to their last location and then press spacebar. The next trial would then begin.</a:t>
            </a:r>
          </a:p>
          <a:p>
            <a:r>
              <a:rPr lang="en-CA" sz="1100" i="1" kern="1200" dirty="0">
                <a:solidFill>
                  <a:schemeClr val="tx1"/>
                </a:solidFill>
                <a:effectLst/>
                <a:latin typeface="+mn-lt"/>
                <a:ea typeface="+mn-ea"/>
                <a:cs typeface="+mn-cs"/>
              </a:rPr>
              <a:t>Block 2</a:t>
            </a:r>
            <a:r>
              <a:rPr lang="en-CA" sz="1100" kern="1200" dirty="0">
                <a:solidFill>
                  <a:schemeClr val="tx1"/>
                </a:solidFill>
                <a:effectLst/>
                <a:latin typeface="+mn-lt"/>
                <a:ea typeface="+mn-ea"/>
                <a:cs typeface="+mn-cs"/>
              </a:rPr>
              <a:t> –</a:t>
            </a:r>
            <a:r>
              <a:rPr lang="en-CA" sz="1100" i="1" kern="1200" dirty="0">
                <a:solidFill>
                  <a:schemeClr val="tx1"/>
                </a:solidFill>
                <a:effectLst/>
                <a:latin typeface="+mn-lt"/>
                <a:ea typeface="+mn-ea"/>
                <a:cs typeface="+mn-cs"/>
              </a:rPr>
              <a:t>Blocked Training: </a:t>
            </a:r>
            <a:r>
              <a:rPr lang="en-CA" sz="1100" kern="1200" dirty="0">
                <a:solidFill>
                  <a:schemeClr val="tx1"/>
                </a:solidFill>
                <a:effectLst/>
                <a:latin typeface="+mn-lt"/>
                <a:ea typeface="+mn-ea"/>
                <a:cs typeface="+mn-cs"/>
              </a:rPr>
              <a:t> were trained on the locations of three goals: Food, Water and Money. Goals were always trained in the same order (Food, Water, Money) beginning with 12 visible learning trials followed by 15 invisible trials. </a:t>
            </a:r>
          </a:p>
          <a:p>
            <a:r>
              <a:rPr lang="en-CA" sz="1100" i="1" kern="1200" dirty="0">
                <a:solidFill>
                  <a:schemeClr val="tx1"/>
                </a:solidFill>
                <a:effectLst/>
                <a:latin typeface="+mn-lt"/>
                <a:ea typeface="+mn-ea"/>
                <a:cs typeface="+mn-cs"/>
              </a:rPr>
              <a:t>Visible Training Trials: </a:t>
            </a:r>
            <a:r>
              <a:rPr lang="en-CA" sz="1100" kern="1200" dirty="0">
                <a:solidFill>
                  <a:schemeClr val="tx1"/>
                </a:solidFill>
                <a:effectLst/>
                <a:latin typeface="+mn-lt"/>
                <a:ea typeface="+mn-ea"/>
                <a:cs typeface="+mn-cs"/>
              </a:rPr>
              <a:t>Participants were first cued with a screen indicating their current goal and then placed into the environment. As in the familiarization block, participants were placed at a random location and their view was rotated 360 degrees. Each trial included one visible goal object: a coloured 3D cube (Food = red, Water = blue, Money = green), positioned according to its corresponding goal distribution. Participants were instructed to collect the object as quickly as possible and given 10 seconds to do so. Upon collecting the object, the participant heard a sound associated with the goal type and the next trial began. If the object was not collected in time, the trial ended and the next trial began.  On every other trial, participants were asked to locate where they had found the object on a bird’s eye map, like in the familiarization phase.</a:t>
            </a:r>
          </a:p>
          <a:p>
            <a:r>
              <a:rPr lang="en-CA" sz="1100" i="1" kern="1200" dirty="0">
                <a:solidFill>
                  <a:schemeClr val="tx1"/>
                </a:solidFill>
                <a:effectLst/>
                <a:latin typeface="+mn-lt"/>
                <a:ea typeface="+mn-ea"/>
                <a:cs typeface="+mn-cs"/>
              </a:rPr>
              <a:t>Invisible Training Trials: </a:t>
            </a:r>
            <a:r>
              <a:rPr lang="en-CA" sz="1100" kern="1200" dirty="0">
                <a:solidFill>
                  <a:schemeClr val="tx1"/>
                </a:solidFill>
                <a:effectLst/>
                <a:latin typeface="+mn-lt"/>
                <a:ea typeface="+mn-ea"/>
                <a:cs typeface="+mn-cs"/>
              </a:rPr>
              <a:t>This block was identical to the Visible Training block with the following exceptions: (1) goal-objects were invisible and participants were instructed to find them using their , and (2) they were given 15 seconds to complete a trial. </a:t>
            </a:r>
          </a:p>
          <a:p>
            <a:r>
              <a:rPr lang="en-CA" sz="1100" i="1" kern="1200" dirty="0">
                <a:solidFill>
                  <a:schemeClr val="tx1"/>
                </a:solidFill>
                <a:effectLst/>
                <a:latin typeface="+mn-lt"/>
                <a:ea typeface="+mn-ea"/>
                <a:cs typeface="+mn-cs"/>
              </a:rPr>
              <a:t>Block 3 - Interleaved Training: </a:t>
            </a:r>
            <a:r>
              <a:rPr lang="en-CA" sz="1100" kern="1200" dirty="0">
                <a:solidFill>
                  <a:schemeClr val="tx1"/>
                </a:solidFill>
                <a:effectLst/>
                <a:latin typeface="+mn-lt"/>
                <a:ea typeface="+mn-ea"/>
                <a:cs typeface="+mn-cs"/>
              </a:rPr>
              <a:t>Interleaved Training began after completing Blocked Training for each of the three goals. Participants were cued with one of the three goals, placed into the environment, and given 15 seconds to find it. All goal objects were invisible with the exception of one visible trial per goal which occurred within the first 10 trials of the block. Goal order was determined </a:t>
            </a:r>
            <a:r>
              <a:rPr lang="en-CA" sz="1100" kern="1200" dirty="0" err="1">
                <a:solidFill>
                  <a:schemeClr val="tx1"/>
                </a:solidFill>
                <a:effectLst/>
                <a:latin typeface="+mn-lt"/>
                <a:ea typeface="+mn-ea"/>
                <a:cs typeface="+mn-cs"/>
              </a:rPr>
              <a:t>pseudorandomly</a:t>
            </a:r>
            <a:r>
              <a:rPr lang="en-CA" sz="1100" kern="1200" dirty="0">
                <a:solidFill>
                  <a:schemeClr val="tx1"/>
                </a:solidFill>
                <a:effectLst/>
                <a:latin typeface="+mn-lt"/>
                <a:ea typeface="+mn-ea"/>
                <a:cs typeface="+mn-cs"/>
              </a:rPr>
              <a:t> with 12 trials for each goal type.</a:t>
            </a:r>
          </a:p>
          <a:p>
            <a:r>
              <a:rPr lang="en-CA" sz="1100" b="1" i="1" kern="1200" dirty="0">
                <a:solidFill>
                  <a:schemeClr val="tx1"/>
                </a:solidFill>
                <a:effectLst/>
                <a:latin typeface="+mn-lt"/>
                <a:ea typeface="+mn-ea"/>
                <a:cs typeface="+mn-cs"/>
              </a:rPr>
              <a:t>Session 2: Testing</a:t>
            </a:r>
            <a:r>
              <a:rPr lang="en-CA" sz="1100" i="1" kern="1200" dirty="0">
                <a:solidFill>
                  <a:schemeClr val="tx1"/>
                </a:solidFill>
                <a:effectLst/>
                <a:latin typeface="+mn-lt"/>
                <a:ea typeface="+mn-ea"/>
                <a:cs typeface="+mn-cs"/>
              </a:rPr>
              <a:t>: </a:t>
            </a:r>
            <a:r>
              <a:rPr lang="en-CA" sz="1100" kern="1200" dirty="0">
                <a:solidFill>
                  <a:schemeClr val="tx1"/>
                </a:solidFill>
                <a:effectLst/>
                <a:latin typeface="+mn-lt"/>
                <a:ea typeface="+mn-ea"/>
                <a:cs typeface="+mn-cs"/>
              </a:rPr>
              <a:t>The Testing session consisted of a </a:t>
            </a:r>
            <a:r>
              <a:rPr lang="en-CA" sz="1100" i="1" kern="1200" dirty="0" err="1">
                <a:solidFill>
                  <a:schemeClr val="tx1"/>
                </a:solidFill>
                <a:effectLst/>
                <a:latin typeface="+mn-lt"/>
                <a:ea typeface="+mn-ea"/>
                <a:cs typeface="+mn-cs"/>
              </a:rPr>
              <a:t>Refamiliarization</a:t>
            </a:r>
            <a:r>
              <a:rPr lang="en-CA" sz="1100" kern="1200" dirty="0">
                <a:solidFill>
                  <a:schemeClr val="tx1"/>
                </a:solidFill>
                <a:effectLst/>
                <a:latin typeface="+mn-lt"/>
                <a:ea typeface="+mn-ea"/>
                <a:cs typeface="+mn-cs"/>
              </a:rPr>
              <a:t> and a </a:t>
            </a:r>
            <a:r>
              <a:rPr lang="en-CA" sz="1100" i="1" kern="1200" dirty="0">
                <a:solidFill>
                  <a:schemeClr val="tx1"/>
                </a:solidFill>
                <a:effectLst/>
                <a:latin typeface="+mn-lt"/>
                <a:ea typeface="+mn-ea"/>
                <a:cs typeface="+mn-cs"/>
              </a:rPr>
              <a:t>Foraging Block</a:t>
            </a:r>
            <a:r>
              <a:rPr lang="en-CA" sz="1100" kern="1200" dirty="0">
                <a:solidFill>
                  <a:schemeClr val="tx1"/>
                </a:solidFill>
                <a:effectLst/>
                <a:latin typeface="+mn-lt"/>
                <a:ea typeface="+mn-ea"/>
                <a:cs typeface="+mn-cs"/>
              </a:rPr>
              <a:t>. </a:t>
            </a:r>
          </a:p>
          <a:p>
            <a:r>
              <a:rPr lang="en-CA" sz="1100" i="1" kern="1200" dirty="0">
                <a:solidFill>
                  <a:schemeClr val="tx1"/>
                </a:solidFill>
                <a:effectLst/>
                <a:latin typeface="+mn-lt"/>
                <a:ea typeface="+mn-ea"/>
                <a:cs typeface="+mn-cs"/>
              </a:rPr>
              <a:t>Block 1 - </a:t>
            </a:r>
            <a:r>
              <a:rPr lang="en-CA" sz="1100" i="1" kern="1200" dirty="0" err="1">
                <a:solidFill>
                  <a:schemeClr val="tx1"/>
                </a:solidFill>
                <a:effectLst/>
                <a:latin typeface="+mn-lt"/>
                <a:ea typeface="+mn-ea"/>
                <a:cs typeface="+mn-cs"/>
              </a:rPr>
              <a:t>Refamiliarization</a:t>
            </a:r>
            <a:r>
              <a:rPr lang="en-CA" sz="1100" kern="1200" dirty="0">
                <a:solidFill>
                  <a:schemeClr val="tx1"/>
                </a:solidFill>
                <a:effectLst/>
                <a:latin typeface="+mn-lt"/>
                <a:ea typeface="+mn-ea"/>
                <a:cs typeface="+mn-cs"/>
              </a:rPr>
              <a:t>: The </a:t>
            </a:r>
            <a:r>
              <a:rPr lang="en-CA" sz="1100" kern="1200" dirty="0" err="1">
                <a:solidFill>
                  <a:schemeClr val="tx1"/>
                </a:solidFill>
                <a:effectLst/>
                <a:latin typeface="+mn-lt"/>
                <a:ea typeface="+mn-ea"/>
                <a:cs typeface="+mn-cs"/>
              </a:rPr>
              <a:t>Refamiliarization</a:t>
            </a:r>
            <a:r>
              <a:rPr lang="en-CA" sz="1100" kern="1200" dirty="0">
                <a:solidFill>
                  <a:schemeClr val="tx1"/>
                </a:solidFill>
                <a:effectLst/>
                <a:latin typeface="+mn-lt"/>
                <a:ea typeface="+mn-ea"/>
                <a:cs typeface="+mn-cs"/>
              </a:rPr>
              <a:t> lock procedure was identical to the </a:t>
            </a:r>
            <a:r>
              <a:rPr lang="en-CA" sz="1100" i="1" kern="1200" dirty="0">
                <a:solidFill>
                  <a:schemeClr val="tx1"/>
                </a:solidFill>
                <a:effectLst/>
                <a:latin typeface="+mn-lt"/>
                <a:ea typeface="+mn-ea"/>
                <a:cs typeface="+mn-cs"/>
              </a:rPr>
              <a:t>familiarization</a:t>
            </a:r>
            <a:r>
              <a:rPr lang="en-CA" sz="1100" kern="1200" dirty="0">
                <a:solidFill>
                  <a:schemeClr val="tx1"/>
                </a:solidFill>
                <a:effectLst/>
                <a:latin typeface="+mn-lt"/>
                <a:ea typeface="+mn-ea"/>
                <a:cs typeface="+mn-cs"/>
              </a:rPr>
              <a:t> block during encoding.  </a:t>
            </a:r>
          </a:p>
          <a:p>
            <a:r>
              <a:rPr lang="en-CA" sz="1100" i="1" kern="1200" dirty="0">
                <a:solidFill>
                  <a:schemeClr val="tx1"/>
                </a:solidFill>
                <a:effectLst/>
                <a:latin typeface="+mn-lt"/>
                <a:ea typeface="+mn-ea"/>
                <a:cs typeface="+mn-cs"/>
              </a:rPr>
              <a:t>Block 2 – Foraging: </a:t>
            </a:r>
            <a:r>
              <a:rPr lang="en-CA" sz="1100" kern="1200" dirty="0">
                <a:solidFill>
                  <a:schemeClr val="tx1"/>
                </a:solidFill>
                <a:effectLst/>
                <a:latin typeface="+mn-lt"/>
                <a:ea typeface="+mn-ea"/>
                <a:cs typeface="+mn-cs"/>
              </a:rPr>
              <a:t>Participants were told that a large number of objects were hidden on each trial and that their job was to find as many as possible in 20 seconds using what they learned in the first session. The relevant type (food, water, money) was cued at the beginning of each trial, then participants were placed at a random arena location. Goal order was pseudorandomized with 26 trials per goal. No feedback was given.</a:t>
            </a:r>
          </a:p>
          <a:p>
            <a:endParaRPr lang="en-US" dirty="0"/>
          </a:p>
        </p:txBody>
      </p:sp>
    </p:spTree>
    <p:extLst>
      <p:ext uri="{BB962C8B-B14F-4D97-AF65-F5344CB8AC3E}">
        <p14:creationId xmlns:p14="http://schemas.microsoft.com/office/powerpoint/2010/main" val="26093490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7450688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CA" sz="1100" kern="1200" dirty="0">
                <a:solidFill>
                  <a:schemeClr val="tx1"/>
                </a:solidFill>
                <a:effectLst/>
                <a:latin typeface="+mn-lt"/>
                <a:ea typeface="+mn-ea"/>
                <a:cs typeface="+mn-cs"/>
              </a:rPr>
              <a:t>As the inevitable goal is to monitor memory integration in the hippocampus across both mice and humans, I used an adapted version of the Morris Water Maze task—as it has been demonstrated to HC-dependent in both species.</a:t>
            </a:r>
          </a:p>
          <a:p>
            <a:pPr>
              <a:buNone/>
            </a:pPr>
            <a:endParaRPr lang="en-CA" sz="11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Pts val="1400"/>
              <a:buFontTx/>
              <a:buChar char="●"/>
              <a:tabLst/>
              <a:defRPr/>
            </a:pPr>
            <a:r>
              <a:rPr lang="en-CA" sz="1100" kern="1200" dirty="0">
                <a:solidFill>
                  <a:schemeClr val="tx1"/>
                </a:solidFill>
                <a:effectLst/>
                <a:latin typeface="+mn-lt"/>
                <a:ea typeface="+mn-ea"/>
                <a:cs typeface="+mn-cs"/>
              </a:rPr>
              <a:t>As you can see on the right I created arena-like enclosures within two district global </a:t>
            </a:r>
            <a:r>
              <a:rPr lang="en-CA" sz="1100" kern="1200" dirty="0" err="1">
                <a:solidFill>
                  <a:schemeClr val="tx1"/>
                </a:solidFill>
                <a:effectLst/>
                <a:latin typeface="+mn-lt"/>
                <a:ea typeface="+mn-ea"/>
                <a:cs typeface="+mn-cs"/>
              </a:rPr>
              <a:t>environments.Importantly</a:t>
            </a:r>
            <a:r>
              <a:rPr lang="en-CA" sz="1100" kern="1200" dirty="0">
                <a:solidFill>
                  <a:schemeClr val="tx1"/>
                </a:solidFill>
                <a:effectLst/>
                <a:latin typeface="+mn-lt"/>
                <a:ea typeface="+mn-ea"/>
                <a:cs typeface="+mn-cs"/>
              </a:rPr>
              <a:t> these enclosure could be manipulated to created related encoding experiences. </a:t>
            </a:r>
          </a:p>
          <a:p>
            <a:pPr marL="0" marR="0" lvl="0" indent="0" algn="l" defTabSz="914400" rtl="0" eaLnBrk="1" fontAlgn="auto" latinLnBrk="0" hangingPunct="1">
              <a:lnSpc>
                <a:spcPct val="100000"/>
              </a:lnSpc>
              <a:spcBef>
                <a:spcPts val="0"/>
              </a:spcBef>
              <a:spcAft>
                <a:spcPts val="0"/>
              </a:spcAft>
              <a:buClrTx/>
              <a:buSzPts val="1400"/>
              <a:buFontTx/>
              <a:buChar char="●"/>
              <a:tabLst/>
              <a:defRPr/>
            </a:pPr>
            <a:r>
              <a:rPr lang="en-CA" sz="1100" kern="1200" dirty="0">
                <a:solidFill>
                  <a:schemeClr val="tx1"/>
                </a:solidFill>
                <a:effectLst/>
                <a:latin typeface="+mn-lt"/>
                <a:ea typeface="+mn-ea"/>
                <a:cs typeface="+mn-cs"/>
              </a:rPr>
              <a:t>like a </a:t>
            </a:r>
            <a:r>
              <a:rPr lang="en-CA" sz="1100" kern="1200" dirty="0" err="1">
                <a:solidFill>
                  <a:schemeClr val="tx1"/>
                </a:solidFill>
                <a:effectLst/>
                <a:latin typeface="+mn-lt"/>
                <a:ea typeface="+mn-ea"/>
                <a:cs typeface="+mn-cs"/>
              </a:rPr>
              <a:t>watermaze</a:t>
            </a:r>
            <a:r>
              <a:rPr lang="en-CA" sz="1100" kern="1200" dirty="0">
                <a:solidFill>
                  <a:schemeClr val="tx1"/>
                </a:solidFill>
                <a:effectLst/>
                <a:latin typeface="+mn-lt"/>
                <a:ea typeface="+mn-ea"/>
                <a:cs typeface="+mn-cs"/>
              </a:rPr>
              <a:t> all participant movement was confined to these </a:t>
            </a:r>
            <a:r>
              <a:rPr lang="en-CA" sz="1100" kern="1200">
                <a:solidFill>
                  <a:schemeClr val="tx1"/>
                </a:solidFill>
                <a:effectLst/>
                <a:latin typeface="+mn-lt"/>
                <a:ea typeface="+mn-ea"/>
                <a:cs typeface="+mn-cs"/>
              </a:rPr>
              <a:t>arenas.</a:t>
            </a:r>
          </a:p>
          <a:p>
            <a:pPr marL="0" marR="0" lvl="0" indent="0" algn="l" defTabSz="914400" rtl="0" eaLnBrk="1" fontAlgn="auto" latinLnBrk="0" hangingPunct="1">
              <a:lnSpc>
                <a:spcPct val="100000"/>
              </a:lnSpc>
              <a:spcBef>
                <a:spcPts val="0"/>
              </a:spcBef>
              <a:spcAft>
                <a:spcPts val="0"/>
              </a:spcAft>
              <a:buClrTx/>
              <a:buSzPts val="1400"/>
              <a:buFontTx/>
              <a:buNone/>
              <a:tabLst/>
              <a:defRPr/>
            </a:pPr>
            <a:endParaRPr lang="en-CA" sz="1100" kern="1200" dirty="0">
              <a:solidFill>
                <a:schemeClr val="tx1"/>
              </a:solidFill>
              <a:effectLst/>
              <a:latin typeface="+mn-lt"/>
              <a:ea typeface="+mn-ea"/>
              <a:cs typeface="+mn-cs"/>
            </a:endParaRPr>
          </a:p>
          <a:p>
            <a:r>
              <a:rPr lang="en-CA" dirty="0">
                <a:effectLst/>
              </a:rPr>
              <a:t>To create these environments and the experiment I built </a:t>
            </a:r>
            <a:r>
              <a:rPr lang="en-CA" dirty="0" err="1">
                <a:effectLst/>
              </a:rPr>
              <a:t>OpenMaze</a:t>
            </a:r>
            <a:r>
              <a:rPr lang="en-CA" dirty="0">
                <a:effectLst/>
              </a:rPr>
              <a:t> -  a new 3D experimental design software package, using the Unity Game Development Engine. </a:t>
            </a:r>
          </a:p>
          <a:p>
            <a:r>
              <a:rPr lang="en-CA" sz="1100" kern="1200" dirty="0">
                <a:solidFill>
                  <a:schemeClr val="tx1"/>
                </a:solidFill>
                <a:effectLst/>
                <a:latin typeface="+mn-lt"/>
                <a:ea typeface="+mn-ea"/>
                <a:cs typeface="+mn-cs"/>
              </a:rPr>
              <a:t>Beyond this experiment, </a:t>
            </a:r>
            <a:r>
              <a:rPr lang="en-CA" sz="1100" kern="1200" dirty="0" err="1">
                <a:solidFill>
                  <a:schemeClr val="tx1"/>
                </a:solidFill>
                <a:effectLst/>
                <a:latin typeface="+mn-lt"/>
                <a:ea typeface="+mn-ea"/>
                <a:cs typeface="+mn-cs"/>
              </a:rPr>
              <a:t>OpenMaze</a:t>
            </a:r>
            <a:r>
              <a:rPr lang="en-CA" sz="1100" kern="1200" dirty="0">
                <a:solidFill>
                  <a:schemeClr val="tx1"/>
                </a:solidFill>
                <a:effectLst/>
                <a:latin typeface="+mn-lt"/>
                <a:ea typeface="+mn-ea"/>
                <a:cs typeface="+mn-cs"/>
              </a:rPr>
              <a:t> </a:t>
            </a:r>
            <a:r>
              <a:rPr lang="en-CA" dirty="0">
                <a:effectLst/>
              </a:rPr>
              <a:t>allows other researchers to easily code 3D virtual environment experiments with no prior coding knowledge. </a:t>
            </a:r>
          </a:p>
        </p:txBody>
      </p:sp>
    </p:spTree>
    <p:extLst>
      <p:ext uri="{BB962C8B-B14F-4D97-AF65-F5344CB8AC3E}">
        <p14:creationId xmlns:p14="http://schemas.microsoft.com/office/powerpoint/2010/main" val="25235533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6"/>
        <p:cNvGrpSpPr/>
        <p:nvPr/>
      </p:nvGrpSpPr>
      <p:grpSpPr>
        <a:xfrm>
          <a:off x="0" y="0"/>
          <a:ext cx="0" cy="0"/>
          <a:chOff x="0" y="0"/>
          <a:chExt cx="0" cy="0"/>
        </a:xfrm>
      </p:grpSpPr>
      <p:sp>
        <p:nvSpPr>
          <p:cNvPr id="3867" name="Shape 38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868" name="Shape 3868"/>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Pts val="1400"/>
              <a:buFontTx/>
              <a:buNone/>
              <a:tabLst/>
              <a:defRPr/>
            </a:pPr>
            <a:endParaRPr lang="en-US" sz="11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26642885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4C2B1F-7FFB-4843-9A6B-B87FB4B678A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A7DBD38-F475-FD40-A18D-0697927F078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AE6E04A-0209-714A-BE12-50E42838068D}"/>
              </a:ext>
            </a:extLst>
          </p:cNvPr>
          <p:cNvSpPr>
            <a:spLocks noGrp="1"/>
          </p:cNvSpPr>
          <p:nvPr>
            <p:ph type="dt" sz="half" idx="10"/>
          </p:nvPr>
        </p:nvSpPr>
        <p:spPr/>
        <p:txBody>
          <a:bodyPr/>
          <a:lstStyle/>
          <a:p>
            <a:fld id="{7741B6AB-4031-E547-8315-FC44FEB117D0}" type="datetimeFigureOut">
              <a:rPr lang="en-US" smtClean="0"/>
              <a:t>5/3/2019</a:t>
            </a:fld>
            <a:endParaRPr lang="en-US"/>
          </a:p>
        </p:txBody>
      </p:sp>
      <p:sp>
        <p:nvSpPr>
          <p:cNvPr id="5" name="Footer Placeholder 4">
            <a:extLst>
              <a:ext uri="{FF2B5EF4-FFF2-40B4-BE49-F238E27FC236}">
                <a16:creationId xmlns:a16="http://schemas.microsoft.com/office/drawing/2014/main" id="{F2D9FA53-60FE-CF40-AF37-C530DCEC7B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DBE668E-9625-A940-A5EC-3D0C27361119}"/>
              </a:ext>
            </a:extLst>
          </p:cNvPr>
          <p:cNvSpPr>
            <a:spLocks noGrp="1"/>
          </p:cNvSpPr>
          <p:nvPr>
            <p:ph type="sldNum" sz="quarter" idx="12"/>
          </p:nvPr>
        </p:nvSpPr>
        <p:spPr/>
        <p:txBody>
          <a:bodyPr/>
          <a:lstStyle/>
          <a:p>
            <a:fld id="{76C64AD0-B7DC-4743-9FF0-ECE5B5DC38B1}" type="slidenum">
              <a:rPr lang="en-US" smtClean="0"/>
              <a:t>‹#›</a:t>
            </a:fld>
            <a:endParaRPr lang="en-US"/>
          </a:p>
        </p:txBody>
      </p:sp>
    </p:spTree>
    <p:extLst>
      <p:ext uri="{BB962C8B-B14F-4D97-AF65-F5344CB8AC3E}">
        <p14:creationId xmlns:p14="http://schemas.microsoft.com/office/powerpoint/2010/main" val="20532367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337B6A-6A43-234B-858C-3F1FE7670F3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C6DB609-10BB-894F-B357-CDE2BC905C4B}"/>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FBB90CF-8ED7-9E42-A02F-4BE1ED8748B0}"/>
              </a:ext>
            </a:extLst>
          </p:cNvPr>
          <p:cNvSpPr>
            <a:spLocks noGrp="1"/>
          </p:cNvSpPr>
          <p:nvPr>
            <p:ph type="dt" sz="half" idx="10"/>
          </p:nvPr>
        </p:nvSpPr>
        <p:spPr/>
        <p:txBody>
          <a:bodyPr/>
          <a:lstStyle/>
          <a:p>
            <a:fld id="{7741B6AB-4031-E547-8315-FC44FEB117D0}" type="datetimeFigureOut">
              <a:rPr lang="en-US" smtClean="0"/>
              <a:t>5/3/2019</a:t>
            </a:fld>
            <a:endParaRPr lang="en-US"/>
          </a:p>
        </p:txBody>
      </p:sp>
      <p:sp>
        <p:nvSpPr>
          <p:cNvPr id="5" name="Footer Placeholder 4">
            <a:extLst>
              <a:ext uri="{FF2B5EF4-FFF2-40B4-BE49-F238E27FC236}">
                <a16:creationId xmlns:a16="http://schemas.microsoft.com/office/drawing/2014/main" id="{E1F55B1A-3810-BC41-8DD5-8FC4D6B50D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0480B39-FEE9-774C-B0ED-E8AFEB329AD9}"/>
              </a:ext>
            </a:extLst>
          </p:cNvPr>
          <p:cNvSpPr>
            <a:spLocks noGrp="1"/>
          </p:cNvSpPr>
          <p:nvPr>
            <p:ph type="sldNum" sz="quarter" idx="12"/>
          </p:nvPr>
        </p:nvSpPr>
        <p:spPr/>
        <p:txBody>
          <a:bodyPr/>
          <a:lstStyle/>
          <a:p>
            <a:fld id="{76C64AD0-B7DC-4743-9FF0-ECE5B5DC38B1}" type="slidenum">
              <a:rPr lang="en-US" smtClean="0"/>
              <a:t>‹#›</a:t>
            </a:fld>
            <a:endParaRPr lang="en-US"/>
          </a:p>
        </p:txBody>
      </p:sp>
    </p:spTree>
    <p:extLst>
      <p:ext uri="{BB962C8B-B14F-4D97-AF65-F5344CB8AC3E}">
        <p14:creationId xmlns:p14="http://schemas.microsoft.com/office/powerpoint/2010/main" val="35393117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361F95B-AA25-7A4B-81FF-D192B98D4E4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7F708E1-07B1-FF4B-899C-62D7A88DE635}"/>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A04E433-385F-BA43-B3E6-BCB2AC6CEEA2}"/>
              </a:ext>
            </a:extLst>
          </p:cNvPr>
          <p:cNvSpPr>
            <a:spLocks noGrp="1"/>
          </p:cNvSpPr>
          <p:nvPr>
            <p:ph type="dt" sz="half" idx="10"/>
          </p:nvPr>
        </p:nvSpPr>
        <p:spPr/>
        <p:txBody>
          <a:bodyPr/>
          <a:lstStyle/>
          <a:p>
            <a:fld id="{7741B6AB-4031-E547-8315-FC44FEB117D0}" type="datetimeFigureOut">
              <a:rPr lang="en-US" smtClean="0"/>
              <a:t>5/3/2019</a:t>
            </a:fld>
            <a:endParaRPr lang="en-US"/>
          </a:p>
        </p:txBody>
      </p:sp>
      <p:sp>
        <p:nvSpPr>
          <p:cNvPr id="5" name="Footer Placeholder 4">
            <a:extLst>
              <a:ext uri="{FF2B5EF4-FFF2-40B4-BE49-F238E27FC236}">
                <a16:creationId xmlns:a16="http://schemas.microsoft.com/office/drawing/2014/main" id="{2A36C6B5-1F88-F340-8629-82242BF1EC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409B473-D4EF-C64F-8D06-7549EBC44601}"/>
              </a:ext>
            </a:extLst>
          </p:cNvPr>
          <p:cNvSpPr>
            <a:spLocks noGrp="1"/>
          </p:cNvSpPr>
          <p:nvPr>
            <p:ph type="sldNum" sz="quarter" idx="12"/>
          </p:nvPr>
        </p:nvSpPr>
        <p:spPr/>
        <p:txBody>
          <a:bodyPr/>
          <a:lstStyle/>
          <a:p>
            <a:fld id="{76C64AD0-B7DC-4743-9FF0-ECE5B5DC38B1}" type="slidenum">
              <a:rPr lang="en-US" smtClean="0"/>
              <a:t>‹#›</a:t>
            </a:fld>
            <a:endParaRPr lang="en-US"/>
          </a:p>
        </p:txBody>
      </p:sp>
    </p:spTree>
    <p:extLst>
      <p:ext uri="{BB962C8B-B14F-4D97-AF65-F5344CB8AC3E}">
        <p14:creationId xmlns:p14="http://schemas.microsoft.com/office/powerpoint/2010/main" val="41407449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 1 column">
    <p:spTree>
      <p:nvGrpSpPr>
        <p:cNvPr id="1" name="Shape 1563"/>
        <p:cNvGrpSpPr/>
        <p:nvPr/>
      </p:nvGrpSpPr>
      <p:grpSpPr>
        <a:xfrm>
          <a:off x="0" y="0"/>
          <a:ext cx="0" cy="0"/>
          <a:chOff x="0" y="0"/>
          <a:chExt cx="0" cy="0"/>
        </a:xfrm>
      </p:grpSpPr>
      <p:sp>
        <p:nvSpPr>
          <p:cNvPr id="1564" name="Shape 1564"/>
          <p:cNvSpPr txBox="1">
            <a:spLocks noGrp="1"/>
          </p:cNvSpPr>
          <p:nvPr>
            <p:ph type="title"/>
          </p:nvPr>
        </p:nvSpPr>
        <p:spPr>
          <a:xfrm>
            <a:off x="957733" y="985833"/>
            <a:ext cx="9014800" cy="1143200"/>
          </a:xfrm>
          <a:prstGeom prst="rect">
            <a:avLst/>
          </a:prstGeom>
        </p:spPr>
        <p:txBody>
          <a:bodyPr wrap="square" lIns="91425" tIns="91425" rIns="91425" bIns="91425" anchor="b" anchorCtr="0"/>
          <a:lstStyle>
            <a:lvl1pPr lvl="0">
              <a:spcBef>
                <a:spcPts val="0"/>
              </a:spcBef>
              <a:buSzPts val="3600"/>
              <a:buNone/>
              <a:defRPr/>
            </a:lvl1pPr>
            <a:lvl2pPr lvl="1">
              <a:spcBef>
                <a:spcPts val="0"/>
              </a:spcBef>
              <a:buSzPts val="3600"/>
              <a:buNone/>
              <a:defRPr/>
            </a:lvl2pPr>
            <a:lvl3pPr lvl="2">
              <a:spcBef>
                <a:spcPts val="0"/>
              </a:spcBef>
              <a:buSzPts val="3600"/>
              <a:buNone/>
              <a:defRPr/>
            </a:lvl3pPr>
            <a:lvl4pPr lvl="3">
              <a:spcBef>
                <a:spcPts val="0"/>
              </a:spcBef>
              <a:buSzPts val="3600"/>
              <a:buNone/>
              <a:defRPr/>
            </a:lvl4pPr>
            <a:lvl5pPr lvl="4">
              <a:spcBef>
                <a:spcPts val="0"/>
              </a:spcBef>
              <a:buSzPts val="3600"/>
              <a:buNone/>
              <a:defRPr/>
            </a:lvl5pPr>
            <a:lvl6pPr lvl="5">
              <a:spcBef>
                <a:spcPts val="0"/>
              </a:spcBef>
              <a:buSzPts val="3600"/>
              <a:buNone/>
              <a:defRPr/>
            </a:lvl6pPr>
            <a:lvl7pPr lvl="6">
              <a:spcBef>
                <a:spcPts val="0"/>
              </a:spcBef>
              <a:buSzPts val="3600"/>
              <a:buNone/>
              <a:defRPr/>
            </a:lvl7pPr>
            <a:lvl8pPr lvl="7">
              <a:spcBef>
                <a:spcPts val="0"/>
              </a:spcBef>
              <a:buSzPts val="3600"/>
              <a:buNone/>
              <a:defRPr/>
            </a:lvl8pPr>
            <a:lvl9pPr lvl="8">
              <a:spcBef>
                <a:spcPts val="0"/>
              </a:spcBef>
              <a:buSzPts val="3600"/>
              <a:buNone/>
              <a:defRPr/>
            </a:lvl9pPr>
          </a:lstStyle>
          <a:p>
            <a:endParaRPr/>
          </a:p>
        </p:txBody>
      </p:sp>
      <p:sp>
        <p:nvSpPr>
          <p:cNvPr id="1565" name="Shape 1565"/>
          <p:cNvSpPr txBox="1">
            <a:spLocks noGrp="1"/>
          </p:cNvSpPr>
          <p:nvPr>
            <p:ph type="body" idx="1"/>
          </p:nvPr>
        </p:nvSpPr>
        <p:spPr>
          <a:xfrm>
            <a:off x="957733" y="2311400"/>
            <a:ext cx="9014800" cy="3974000"/>
          </a:xfrm>
          <a:prstGeom prst="rect">
            <a:avLst/>
          </a:prstGeom>
        </p:spPr>
        <p:txBody>
          <a:bodyPr wrap="square" lIns="91425" tIns="91425" rIns="91425" bIns="91425" anchor="t" anchorCtr="0"/>
          <a:lstStyle>
            <a:lvl1pPr lvl="0">
              <a:spcBef>
                <a:spcPts val="0"/>
              </a:spcBef>
              <a:buSzPts val="2400"/>
              <a:buChar char="▪"/>
              <a:defRPr/>
            </a:lvl1pPr>
            <a:lvl2pPr lvl="1">
              <a:spcBef>
                <a:spcPts val="0"/>
              </a:spcBef>
              <a:buSzPts val="2400"/>
              <a:buChar char="▫"/>
              <a:defRPr/>
            </a:lvl2pPr>
            <a:lvl3pPr lvl="2">
              <a:spcBef>
                <a:spcPts val="0"/>
              </a:spcBef>
              <a:buSzPts val="2400"/>
              <a:buChar char="▫"/>
              <a:defRPr/>
            </a:lvl3pPr>
            <a:lvl4pPr lvl="3">
              <a:spcBef>
                <a:spcPts val="0"/>
              </a:spcBef>
              <a:buSzPts val="2400"/>
              <a:buChar char="▫"/>
              <a:defRPr/>
            </a:lvl4pPr>
            <a:lvl5pPr lvl="4">
              <a:spcBef>
                <a:spcPts val="0"/>
              </a:spcBef>
              <a:buSzPts val="2400"/>
              <a:buChar char="▫"/>
              <a:defRPr/>
            </a:lvl5pPr>
            <a:lvl6pPr lvl="5">
              <a:spcBef>
                <a:spcPts val="0"/>
              </a:spcBef>
              <a:buSzPts val="2400"/>
              <a:buChar char="▫"/>
              <a:defRPr/>
            </a:lvl6pPr>
            <a:lvl7pPr lvl="6">
              <a:spcBef>
                <a:spcPts val="0"/>
              </a:spcBef>
              <a:buSzPts val="2400"/>
              <a:buChar char="●"/>
              <a:defRPr/>
            </a:lvl7pPr>
            <a:lvl8pPr lvl="7">
              <a:spcBef>
                <a:spcPts val="0"/>
              </a:spcBef>
              <a:buSzPts val="2400"/>
              <a:buChar char="○"/>
              <a:defRPr/>
            </a:lvl8pPr>
            <a:lvl9pPr lvl="8">
              <a:spcBef>
                <a:spcPts val="0"/>
              </a:spcBef>
              <a:buSzPts val="2400"/>
              <a:buChar char="■"/>
              <a:defRPr/>
            </a:lvl9pPr>
          </a:lstStyle>
          <a:p>
            <a:endParaRPr/>
          </a:p>
        </p:txBody>
      </p:sp>
      <p:sp>
        <p:nvSpPr>
          <p:cNvPr id="1840" name="Shape 1840"/>
          <p:cNvSpPr txBox="1">
            <a:spLocks noGrp="1"/>
          </p:cNvSpPr>
          <p:nvPr>
            <p:ph type="sldNum" idx="12"/>
          </p:nvPr>
        </p:nvSpPr>
        <p:spPr>
          <a:xfrm>
            <a:off x="122041" y="6293601"/>
            <a:ext cx="731600" cy="524800"/>
          </a:xfrm>
          <a:prstGeom prst="rect">
            <a:avLst/>
          </a:prstGeom>
        </p:spPr>
        <p:txBody>
          <a:bodyPr wrap="square" lIns="91425" tIns="91425" rIns="91425" bIns="91425" anchor="ctr" anchorCtr="0">
            <a:noAutofit/>
          </a:bodyPr>
          <a:lstStyle/>
          <a:p>
            <a:fld id="{00000000-1234-1234-1234-123412341234}" type="slidenum">
              <a:rPr lang="en" smtClean="0"/>
              <a:pPr/>
              <a:t>‹#›</a:t>
            </a:fld>
            <a:endParaRPr lang="en"/>
          </a:p>
        </p:txBody>
      </p:sp>
    </p:spTree>
    <p:extLst>
      <p:ext uri="{BB962C8B-B14F-4D97-AF65-F5344CB8AC3E}">
        <p14:creationId xmlns:p14="http://schemas.microsoft.com/office/powerpoint/2010/main" val="341878241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ColTx">
  <p:cSld name="Title + 2 columns">
    <p:spTree>
      <p:nvGrpSpPr>
        <p:cNvPr id="1" name="Shape 1841"/>
        <p:cNvGrpSpPr/>
        <p:nvPr/>
      </p:nvGrpSpPr>
      <p:grpSpPr>
        <a:xfrm>
          <a:off x="0" y="0"/>
          <a:ext cx="0" cy="0"/>
          <a:chOff x="0" y="0"/>
          <a:chExt cx="0" cy="0"/>
        </a:xfrm>
      </p:grpSpPr>
      <p:sp>
        <p:nvSpPr>
          <p:cNvPr id="1842" name="Shape 1842"/>
          <p:cNvSpPr txBox="1">
            <a:spLocks noGrp="1"/>
          </p:cNvSpPr>
          <p:nvPr>
            <p:ph type="title"/>
          </p:nvPr>
        </p:nvSpPr>
        <p:spPr>
          <a:xfrm>
            <a:off x="957733" y="985833"/>
            <a:ext cx="9014800" cy="1143200"/>
          </a:xfrm>
          <a:prstGeom prst="rect">
            <a:avLst/>
          </a:prstGeom>
        </p:spPr>
        <p:txBody>
          <a:bodyPr wrap="square" lIns="91425" tIns="91425" rIns="91425" bIns="91425" anchor="b" anchorCtr="0"/>
          <a:lstStyle>
            <a:lvl1pPr lvl="0">
              <a:spcBef>
                <a:spcPts val="0"/>
              </a:spcBef>
              <a:buSzPts val="3600"/>
              <a:buNone/>
              <a:defRPr/>
            </a:lvl1pPr>
            <a:lvl2pPr lvl="1">
              <a:spcBef>
                <a:spcPts val="0"/>
              </a:spcBef>
              <a:buSzPts val="3600"/>
              <a:buNone/>
              <a:defRPr/>
            </a:lvl2pPr>
            <a:lvl3pPr lvl="2">
              <a:spcBef>
                <a:spcPts val="0"/>
              </a:spcBef>
              <a:buSzPts val="3600"/>
              <a:buNone/>
              <a:defRPr/>
            </a:lvl3pPr>
            <a:lvl4pPr lvl="3">
              <a:spcBef>
                <a:spcPts val="0"/>
              </a:spcBef>
              <a:buSzPts val="3600"/>
              <a:buNone/>
              <a:defRPr/>
            </a:lvl4pPr>
            <a:lvl5pPr lvl="4">
              <a:spcBef>
                <a:spcPts val="0"/>
              </a:spcBef>
              <a:buSzPts val="3600"/>
              <a:buNone/>
              <a:defRPr/>
            </a:lvl5pPr>
            <a:lvl6pPr lvl="5">
              <a:spcBef>
                <a:spcPts val="0"/>
              </a:spcBef>
              <a:buSzPts val="3600"/>
              <a:buNone/>
              <a:defRPr/>
            </a:lvl6pPr>
            <a:lvl7pPr lvl="6">
              <a:spcBef>
                <a:spcPts val="0"/>
              </a:spcBef>
              <a:buSzPts val="3600"/>
              <a:buNone/>
              <a:defRPr/>
            </a:lvl7pPr>
            <a:lvl8pPr lvl="7">
              <a:spcBef>
                <a:spcPts val="0"/>
              </a:spcBef>
              <a:buSzPts val="3600"/>
              <a:buNone/>
              <a:defRPr/>
            </a:lvl8pPr>
            <a:lvl9pPr lvl="8">
              <a:spcBef>
                <a:spcPts val="0"/>
              </a:spcBef>
              <a:buSzPts val="3600"/>
              <a:buNone/>
              <a:defRPr/>
            </a:lvl9pPr>
          </a:lstStyle>
          <a:p>
            <a:endParaRPr/>
          </a:p>
        </p:txBody>
      </p:sp>
      <p:sp>
        <p:nvSpPr>
          <p:cNvPr id="1843" name="Shape 1843"/>
          <p:cNvSpPr txBox="1">
            <a:spLocks noGrp="1"/>
          </p:cNvSpPr>
          <p:nvPr>
            <p:ph type="body" idx="1"/>
          </p:nvPr>
        </p:nvSpPr>
        <p:spPr>
          <a:xfrm>
            <a:off x="957733" y="2350200"/>
            <a:ext cx="4323200" cy="4116000"/>
          </a:xfrm>
          <a:prstGeom prst="rect">
            <a:avLst/>
          </a:prstGeom>
        </p:spPr>
        <p:txBody>
          <a:bodyPr wrap="square" lIns="91425" tIns="91425" rIns="91425" bIns="91425" anchor="t" anchorCtr="0"/>
          <a:lstStyle>
            <a:lvl1pPr lvl="0">
              <a:spcBef>
                <a:spcPts val="0"/>
              </a:spcBef>
              <a:buSzPts val="1800"/>
              <a:buChar char="▪"/>
              <a:defRPr sz="2400"/>
            </a:lvl1pPr>
            <a:lvl2pPr lvl="1">
              <a:spcBef>
                <a:spcPts val="0"/>
              </a:spcBef>
              <a:buSzPts val="1800"/>
              <a:buChar char="▫"/>
              <a:defRPr sz="2400"/>
            </a:lvl2pPr>
            <a:lvl3pPr lvl="2">
              <a:spcBef>
                <a:spcPts val="0"/>
              </a:spcBef>
              <a:buSzPts val="1800"/>
              <a:buChar char="▫"/>
              <a:defRPr sz="2400"/>
            </a:lvl3pPr>
            <a:lvl4pPr lvl="3">
              <a:spcBef>
                <a:spcPts val="0"/>
              </a:spcBef>
              <a:buSzPts val="1800"/>
              <a:buChar char="▫"/>
              <a:defRPr sz="2400"/>
            </a:lvl4pPr>
            <a:lvl5pPr lvl="4">
              <a:spcBef>
                <a:spcPts val="0"/>
              </a:spcBef>
              <a:buSzPts val="1800"/>
              <a:buChar char="▫"/>
              <a:defRPr sz="2400"/>
            </a:lvl5pPr>
            <a:lvl6pPr lvl="5">
              <a:spcBef>
                <a:spcPts val="0"/>
              </a:spcBef>
              <a:buSzPts val="1800"/>
              <a:buChar char="▫"/>
              <a:defRPr sz="2400"/>
            </a:lvl6pPr>
            <a:lvl7pPr lvl="6">
              <a:spcBef>
                <a:spcPts val="0"/>
              </a:spcBef>
              <a:buSzPts val="1800"/>
              <a:buChar char="●"/>
              <a:defRPr sz="2400"/>
            </a:lvl7pPr>
            <a:lvl8pPr lvl="7">
              <a:spcBef>
                <a:spcPts val="0"/>
              </a:spcBef>
              <a:buSzPts val="1800"/>
              <a:buChar char="○"/>
              <a:defRPr sz="2400"/>
            </a:lvl8pPr>
            <a:lvl9pPr lvl="8">
              <a:spcBef>
                <a:spcPts val="0"/>
              </a:spcBef>
              <a:buSzPts val="1800"/>
              <a:buChar char="■"/>
              <a:defRPr sz="2400"/>
            </a:lvl9pPr>
          </a:lstStyle>
          <a:p>
            <a:endParaRPr/>
          </a:p>
        </p:txBody>
      </p:sp>
      <p:sp>
        <p:nvSpPr>
          <p:cNvPr id="1844" name="Shape 1844"/>
          <p:cNvSpPr txBox="1">
            <a:spLocks noGrp="1"/>
          </p:cNvSpPr>
          <p:nvPr>
            <p:ph type="body" idx="2"/>
          </p:nvPr>
        </p:nvSpPr>
        <p:spPr>
          <a:xfrm>
            <a:off x="5541428" y="2350200"/>
            <a:ext cx="4323200" cy="4116000"/>
          </a:xfrm>
          <a:prstGeom prst="rect">
            <a:avLst/>
          </a:prstGeom>
        </p:spPr>
        <p:txBody>
          <a:bodyPr wrap="square" lIns="91425" tIns="91425" rIns="91425" bIns="91425" anchor="t" anchorCtr="0"/>
          <a:lstStyle>
            <a:lvl1pPr lvl="0">
              <a:spcBef>
                <a:spcPts val="0"/>
              </a:spcBef>
              <a:buSzPts val="1800"/>
              <a:buChar char="▪"/>
              <a:defRPr sz="2400"/>
            </a:lvl1pPr>
            <a:lvl2pPr lvl="1">
              <a:spcBef>
                <a:spcPts val="0"/>
              </a:spcBef>
              <a:buSzPts val="1800"/>
              <a:buChar char="▫"/>
              <a:defRPr sz="2400"/>
            </a:lvl2pPr>
            <a:lvl3pPr lvl="2">
              <a:spcBef>
                <a:spcPts val="0"/>
              </a:spcBef>
              <a:buSzPts val="1800"/>
              <a:buChar char="▫"/>
              <a:defRPr sz="2400"/>
            </a:lvl3pPr>
            <a:lvl4pPr lvl="3">
              <a:spcBef>
                <a:spcPts val="0"/>
              </a:spcBef>
              <a:buSzPts val="1800"/>
              <a:buChar char="▫"/>
              <a:defRPr sz="2400"/>
            </a:lvl4pPr>
            <a:lvl5pPr lvl="4">
              <a:spcBef>
                <a:spcPts val="0"/>
              </a:spcBef>
              <a:buSzPts val="1800"/>
              <a:buChar char="▫"/>
              <a:defRPr sz="2400"/>
            </a:lvl5pPr>
            <a:lvl6pPr lvl="5">
              <a:spcBef>
                <a:spcPts val="0"/>
              </a:spcBef>
              <a:buSzPts val="1800"/>
              <a:buChar char="▫"/>
              <a:defRPr sz="2400"/>
            </a:lvl6pPr>
            <a:lvl7pPr lvl="6">
              <a:spcBef>
                <a:spcPts val="0"/>
              </a:spcBef>
              <a:buSzPts val="1800"/>
              <a:buChar char="●"/>
              <a:defRPr sz="2400"/>
            </a:lvl7pPr>
            <a:lvl8pPr lvl="7">
              <a:spcBef>
                <a:spcPts val="0"/>
              </a:spcBef>
              <a:buSzPts val="1800"/>
              <a:buChar char="○"/>
              <a:defRPr sz="2400"/>
            </a:lvl8pPr>
            <a:lvl9pPr lvl="8">
              <a:spcBef>
                <a:spcPts val="0"/>
              </a:spcBef>
              <a:buSzPts val="1800"/>
              <a:buChar char="■"/>
              <a:defRPr sz="2400"/>
            </a:lvl9pPr>
          </a:lstStyle>
          <a:p>
            <a:endParaRPr/>
          </a:p>
        </p:txBody>
      </p:sp>
      <p:sp>
        <p:nvSpPr>
          <p:cNvPr id="2119" name="Shape 2119"/>
          <p:cNvSpPr txBox="1">
            <a:spLocks noGrp="1"/>
          </p:cNvSpPr>
          <p:nvPr>
            <p:ph type="sldNum" idx="12"/>
          </p:nvPr>
        </p:nvSpPr>
        <p:spPr>
          <a:xfrm>
            <a:off x="122041" y="6293601"/>
            <a:ext cx="731600" cy="524800"/>
          </a:xfrm>
          <a:prstGeom prst="rect">
            <a:avLst/>
          </a:prstGeom>
        </p:spPr>
        <p:txBody>
          <a:bodyPr wrap="square" lIns="91425" tIns="91425" rIns="91425" bIns="91425" anchor="ctr" anchorCtr="0">
            <a:noAutofit/>
          </a:bodyPr>
          <a:lstStyle/>
          <a:p>
            <a:fld id="{00000000-1234-1234-1234-123412341234}" type="slidenum">
              <a:rPr lang="en" smtClean="0"/>
              <a:pPr/>
              <a:t>‹#›</a:t>
            </a:fld>
            <a:endParaRPr lang="en"/>
          </a:p>
        </p:txBody>
      </p:sp>
    </p:spTree>
    <p:extLst>
      <p:ext uri="{BB962C8B-B14F-4D97-AF65-F5344CB8AC3E}">
        <p14:creationId xmlns:p14="http://schemas.microsoft.com/office/powerpoint/2010/main" val="15276807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741B6AB-4031-E547-8315-FC44FEB117D0}" type="datetimeFigureOut">
              <a:rPr lang="en-US" smtClean="0"/>
              <a:t>5/3/2019</a:t>
            </a:fld>
            <a:endParaRPr lang="en-US"/>
          </a:p>
        </p:txBody>
      </p:sp>
      <p:sp>
        <p:nvSpPr>
          <p:cNvPr id="5" name="Footer Placeholder 4"/>
          <p:cNvSpPr>
            <a:spLocks noGrp="1"/>
          </p:cNvSpPr>
          <p:nvPr>
            <p:ph type="ftr" sz="quarter" idx="11"/>
          </p:nvPr>
        </p:nvSpPr>
        <p:spPr>
          <a:xfrm>
            <a:off x="2416500" y="329307"/>
            <a:ext cx="4973915" cy="309201"/>
          </a:xfrm>
        </p:spPr>
        <p:txBody>
          <a:bodyPr/>
          <a:lstStyle/>
          <a:p>
            <a:endParaRPr lang="en-US"/>
          </a:p>
        </p:txBody>
      </p:sp>
      <p:sp>
        <p:nvSpPr>
          <p:cNvPr id="6" name="Slide Number Placeholder 5"/>
          <p:cNvSpPr>
            <a:spLocks noGrp="1"/>
          </p:cNvSpPr>
          <p:nvPr>
            <p:ph type="sldNum" sz="quarter" idx="12"/>
          </p:nvPr>
        </p:nvSpPr>
        <p:spPr>
          <a:xfrm>
            <a:off x="1437664" y="798973"/>
            <a:ext cx="811019" cy="503578"/>
          </a:xfrm>
        </p:spPr>
        <p:txBody>
          <a:bodyPr/>
          <a:lstStyle/>
          <a:p>
            <a:fld id="{76C64AD0-B7DC-4743-9FF0-ECE5B5DC38B1}" type="slidenum">
              <a:rPr lang="en-US" smtClean="0"/>
              <a:t>‹#›</a:t>
            </a:fld>
            <a:endParaRPr lang="en-US"/>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0652191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741B6AB-4031-E547-8315-FC44FEB117D0}" type="datetimeFigureOut">
              <a:rPr lang="en-US" smtClean="0"/>
              <a:t>5/3/2019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C64AD0-B7DC-4743-9FF0-ECE5B5DC38B1}" type="slidenum">
              <a:rPr lang="en-US" smtClean="0"/>
              <a:t>‹#›</a:t>
            </a:fld>
            <a:endParaRPr lang="en-US"/>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7570664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741B6AB-4031-E547-8315-FC44FEB117D0}" type="datetimeFigureOut">
              <a:rPr lang="en-US" smtClean="0"/>
              <a:t>5/3/2019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C64AD0-B7DC-4743-9FF0-ECE5B5DC38B1}" type="slidenum">
              <a:rPr lang="en-US" smtClean="0"/>
              <a:t>‹#›</a:t>
            </a:fld>
            <a:endParaRPr lang="en-US"/>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96291263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741B6AB-4031-E547-8315-FC44FEB117D0}" type="datetimeFigureOut">
              <a:rPr lang="en-US" smtClean="0"/>
              <a:t>5/3/2019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6C64AD0-B7DC-4743-9FF0-ECE5B5DC38B1}" type="slidenum">
              <a:rPr lang="en-US" smtClean="0"/>
              <a:t>‹#›</a:t>
            </a:fld>
            <a:endParaRPr lang="en-US"/>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0639083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741B6AB-4031-E547-8315-FC44FEB117D0}" type="datetimeFigureOut">
              <a:rPr lang="en-US" smtClean="0"/>
              <a:t>5/3/2019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6C64AD0-B7DC-4743-9FF0-ECE5B5DC38B1}" type="slidenum">
              <a:rPr lang="en-US" smtClean="0"/>
              <a:t>‹#›</a:t>
            </a:fld>
            <a:endParaRPr lang="en-US"/>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48676132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741B6AB-4031-E547-8315-FC44FEB117D0}" type="datetimeFigureOut">
              <a:rPr lang="en-US" smtClean="0"/>
              <a:t>5/3/2019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6C64AD0-B7DC-4743-9FF0-ECE5B5DC38B1}" type="slidenum">
              <a:rPr lang="en-US" smtClean="0"/>
              <a:t>‹#›</a:t>
            </a:fld>
            <a:endParaRPr lang="en-US"/>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7213858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2736B-7C81-F343-8361-A6C4A047DD7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FB43353-37A1-4948-89BD-897BB698829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2162F92-168C-A540-8608-9BE51525610D}"/>
              </a:ext>
            </a:extLst>
          </p:cNvPr>
          <p:cNvSpPr>
            <a:spLocks noGrp="1"/>
          </p:cNvSpPr>
          <p:nvPr>
            <p:ph type="dt" sz="half" idx="10"/>
          </p:nvPr>
        </p:nvSpPr>
        <p:spPr/>
        <p:txBody>
          <a:bodyPr/>
          <a:lstStyle/>
          <a:p>
            <a:fld id="{7741B6AB-4031-E547-8315-FC44FEB117D0}" type="datetimeFigureOut">
              <a:rPr lang="en-US" smtClean="0"/>
              <a:t>5/3/2019</a:t>
            </a:fld>
            <a:endParaRPr lang="en-US"/>
          </a:p>
        </p:txBody>
      </p:sp>
      <p:sp>
        <p:nvSpPr>
          <p:cNvPr id="5" name="Footer Placeholder 4">
            <a:extLst>
              <a:ext uri="{FF2B5EF4-FFF2-40B4-BE49-F238E27FC236}">
                <a16:creationId xmlns:a16="http://schemas.microsoft.com/office/drawing/2014/main" id="{5A2EA283-9D1E-7640-865F-9BFB10E070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A4963F9-50BF-314E-9A4E-F25949F33CAD}"/>
              </a:ext>
            </a:extLst>
          </p:cNvPr>
          <p:cNvSpPr>
            <a:spLocks noGrp="1"/>
          </p:cNvSpPr>
          <p:nvPr>
            <p:ph type="sldNum" sz="quarter" idx="12"/>
          </p:nvPr>
        </p:nvSpPr>
        <p:spPr/>
        <p:txBody>
          <a:bodyPr/>
          <a:lstStyle/>
          <a:p>
            <a:fld id="{76C64AD0-B7DC-4743-9FF0-ECE5B5DC38B1}" type="slidenum">
              <a:rPr lang="en-US" smtClean="0"/>
              <a:t>‹#›</a:t>
            </a:fld>
            <a:endParaRPr lang="en-US"/>
          </a:p>
        </p:txBody>
      </p:sp>
    </p:spTree>
    <p:extLst>
      <p:ext uri="{BB962C8B-B14F-4D97-AF65-F5344CB8AC3E}">
        <p14:creationId xmlns:p14="http://schemas.microsoft.com/office/powerpoint/2010/main" val="236018876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741B6AB-4031-E547-8315-FC44FEB117D0}" type="datetimeFigureOut">
              <a:rPr lang="en-US" smtClean="0"/>
              <a:t>5/3/2019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6C64AD0-B7DC-4743-9FF0-ECE5B5DC38B1}" type="slidenum">
              <a:rPr lang="en-US" smtClean="0"/>
              <a:t>‹#›</a:t>
            </a:fld>
            <a:endParaRPr lang="en-US"/>
          </a:p>
        </p:txBody>
      </p:sp>
    </p:spTree>
    <p:extLst>
      <p:ext uri="{BB962C8B-B14F-4D97-AF65-F5344CB8AC3E}">
        <p14:creationId xmlns:p14="http://schemas.microsoft.com/office/powerpoint/2010/main" val="311212973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741B6AB-4031-E547-8315-FC44FEB117D0}" type="datetimeFigureOut">
              <a:rPr lang="en-US" smtClean="0"/>
              <a:t>5/3/2019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6C64AD0-B7DC-4743-9FF0-ECE5B5DC38B1}" type="slidenum">
              <a:rPr lang="en-US" smtClean="0"/>
              <a:t>‹#›</a:t>
            </a:fld>
            <a:endParaRPr lang="en-US"/>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1096228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7741B6AB-4031-E547-8315-FC44FEB117D0}" type="datetimeFigureOut">
              <a:rPr lang="en-US" smtClean="0"/>
              <a:t>5/3/2019</a:t>
            </a:fld>
            <a:endParaRPr lang="en-US"/>
          </a:p>
        </p:txBody>
      </p:sp>
      <p:sp>
        <p:nvSpPr>
          <p:cNvPr id="6" name="Footer Placeholder 5"/>
          <p:cNvSpPr>
            <a:spLocks noGrp="1"/>
          </p:cNvSpPr>
          <p:nvPr>
            <p:ph type="ftr" sz="quarter" idx="11"/>
          </p:nvPr>
        </p:nvSpPr>
        <p:spPr>
          <a:xfrm>
            <a:off x="1447382" y="318640"/>
            <a:ext cx="5541004" cy="320931"/>
          </a:xfrm>
        </p:spPr>
        <p:txBody>
          <a:bodyPr/>
          <a:lstStyle/>
          <a:p>
            <a:endParaRPr lang="en-US"/>
          </a:p>
        </p:txBody>
      </p:sp>
      <p:sp>
        <p:nvSpPr>
          <p:cNvPr id="7" name="Slide Number Placeholder 6"/>
          <p:cNvSpPr>
            <a:spLocks noGrp="1"/>
          </p:cNvSpPr>
          <p:nvPr>
            <p:ph type="sldNum" sz="quarter" idx="12"/>
          </p:nvPr>
        </p:nvSpPr>
        <p:spPr/>
        <p:txBody>
          <a:bodyPr/>
          <a:lstStyle/>
          <a:p>
            <a:fld id="{76C64AD0-B7DC-4743-9FF0-ECE5B5DC38B1}" type="slidenum">
              <a:rPr lang="en-US" smtClean="0"/>
              <a:t>‹#›</a:t>
            </a:fld>
            <a:endParaRPr lang="en-US"/>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99660800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741B6AB-4031-E547-8315-FC44FEB117D0}" type="datetimeFigureOut">
              <a:rPr lang="en-US" smtClean="0"/>
              <a:t>5/3/2019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C64AD0-B7DC-4743-9FF0-ECE5B5DC38B1}" type="slidenum">
              <a:rPr lang="en-US" smtClean="0"/>
              <a:t>‹#›</a:t>
            </a:fld>
            <a:endParaRPr lang="en-US"/>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16026739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741B6AB-4031-E547-8315-FC44FEB117D0}" type="datetimeFigureOut">
              <a:rPr lang="en-US" smtClean="0"/>
              <a:t>5/3/2019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C64AD0-B7DC-4743-9FF0-ECE5B5DC38B1}" type="slidenum">
              <a:rPr lang="en-US" smtClean="0"/>
              <a:t>‹#›</a:t>
            </a:fld>
            <a:endParaRPr lang="en-US"/>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7868030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E5BEB-F5F2-BB46-A918-CB46D3F55CC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82E2EA0-73E8-D04D-A0E3-492D9E4BD7E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3BECA532-94B2-3940-AB60-ED8888FDB070}"/>
              </a:ext>
            </a:extLst>
          </p:cNvPr>
          <p:cNvSpPr>
            <a:spLocks noGrp="1"/>
          </p:cNvSpPr>
          <p:nvPr>
            <p:ph type="dt" sz="half" idx="10"/>
          </p:nvPr>
        </p:nvSpPr>
        <p:spPr/>
        <p:txBody>
          <a:bodyPr/>
          <a:lstStyle/>
          <a:p>
            <a:fld id="{7741B6AB-4031-E547-8315-FC44FEB117D0}" type="datetimeFigureOut">
              <a:rPr lang="en-US" smtClean="0"/>
              <a:t>5/3/2019</a:t>
            </a:fld>
            <a:endParaRPr lang="en-US"/>
          </a:p>
        </p:txBody>
      </p:sp>
      <p:sp>
        <p:nvSpPr>
          <p:cNvPr id="5" name="Footer Placeholder 4">
            <a:extLst>
              <a:ext uri="{FF2B5EF4-FFF2-40B4-BE49-F238E27FC236}">
                <a16:creationId xmlns:a16="http://schemas.microsoft.com/office/drawing/2014/main" id="{0067E93A-D80D-2F40-9C39-897A96D51C6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90B3717-8DA6-3A43-8ABD-77550480A102}"/>
              </a:ext>
            </a:extLst>
          </p:cNvPr>
          <p:cNvSpPr>
            <a:spLocks noGrp="1"/>
          </p:cNvSpPr>
          <p:nvPr>
            <p:ph type="sldNum" sz="quarter" idx="12"/>
          </p:nvPr>
        </p:nvSpPr>
        <p:spPr/>
        <p:txBody>
          <a:bodyPr/>
          <a:lstStyle/>
          <a:p>
            <a:fld id="{76C64AD0-B7DC-4743-9FF0-ECE5B5DC38B1}" type="slidenum">
              <a:rPr lang="en-US" smtClean="0"/>
              <a:t>‹#›</a:t>
            </a:fld>
            <a:endParaRPr lang="en-US"/>
          </a:p>
        </p:txBody>
      </p:sp>
    </p:spTree>
    <p:extLst>
      <p:ext uri="{BB962C8B-B14F-4D97-AF65-F5344CB8AC3E}">
        <p14:creationId xmlns:p14="http://schemas.microsoft.com/office/powerpoint/2010/main" val="347429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1468E8-AE37-F94F-9F84-D6E6FEB8204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D1728BE-B5DB-A34D-9F0E-308D4A835B59}"/>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D93A9E8-D234-AA43-85D1-2B3B8547458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238EFAE-D435-F14A-BAD9-FC09DAC7A88E}"/>
              </a:ext>
            </a:extLst>
          </p:cNvPr>
          <p:cNvSpPr>
            <a:spLocks noGrp="1"/>
          </p:cNvSpPr>
          <p:nvPr>
            <p:ph type="dt" sz="half" idx="10"/>
          </p:nvPr>
        </p:nvSpPr>
        <p:spPr/>
        <p:txBody>
          <a:bodyPr/>
          <a:lstStyle/>
          <a:p>
            <a:fld id="{7741B6AB-4031-E547-8315-FC44FEB117D0}" type="datetimeFigureOut">
              <a:rPr lang="en-US" smtClean="0"/>
              <a:t>5/3/2019</a:t>
            </a:fld>
            <a:endParaRPr lang="en-US"/>
          </a:p>
        </p:txBody>
      </p:sp>
      <p:sp>
        <p:nvSpPr>
          <p:cNvPr id="6" name="Footer Placeholder 5">
            <a:extLst>
              <a:ext uri="{FF2B5EF4-FFF2-40B4-BE49-F238E27FC236}">
                <a16:creationId xmlns:a16="http://schemas.microsoft.com/office/drawing/2014/main" id="{756BA7CA-E025-1A4C-B33C-CF693E42330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31A7FAC-2F04-A846-9FDD-91B14DA08809}"/>
              </a:ext>
            </a:extLst>
          </p:cNvPr>
          <p:cNvSpPr>
            <a:spLocks noGrp="1"/>
          </p:cNvSpPr>
          <p:nvPr>
            <p:ph type="sldNum" sz="quarter" idx="12"/>
          </p:nvPr>
        </p:nvSpPr>
        <p:spPr/>
        <p:txBody>
          <a:bodyPr/>
          <a:lstStyle/>
          <a:p>
            <a:fld id="{76C64AD0-B7DC-4743-9FF0-ECE5B5DC38B1}" type="slidenum">
              <a:rPr lang="en-US" smtClean="0"/>
              <a:t>‹#›</a:t>
            </a:fld>
            <a:endParaRPr lang="en-US"/>
          </a:p>
        </p:txBody>
      </p:sp>
    </p:spTree>
    <p:extLst>
      <p:ext uri="{BB962C8B-B14F-4D97-AF65-F5344CB8AC3E}">
        <p14:creationId xmlns:p14="http://schemas.microsoft.com/office/powerpoint/2010/main" val="5312098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F1D0F6-717B-2D4A-984A-5A9CCCFD44D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122E344-C838-FE48-B850-EDD63735B88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CD7D1A63-BED0-0C47-910C-AC383EF1F01F}"/>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8CB251F-BFE9-4941-A401-A345E2C7990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207854A-3770-EA47-8B53-61D3153FB937}"/>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EE3E5DE-4137-5A43-9AEA-3653B0981C9C}"/>
              </a:ext>
            </a:extLst>
          </p:cNvPr>
          <p:cNvSpPr>
            <a:spLocks noGrp="1"/>
          </p:cNvSpPr>
          <p:nvPr>
            <p:ph type="dt" sz="half" idx="10"/>
          </p:nvPr>
        </p:nvSpPr>
        <p:spPr/>
        <p:txBody>
          <a:bodyPr/>
          <a:lstStyle/>
          <a:p>
            <a:fld id="{7741B6AB-4031-E547-8315-FC44FEB117D0}" type="datetimeFigureOut">
              <a:rPr lang="en-US" smtClean="0"/>
              <a:t>5/3/2019</a:t>
            </a:fld>
            <a:endParaRPr lang="en-US"/>
          </a:p>
        </p:txBody>
      </p:sp>
      <p:sp>
        <p:nvSpPr>
          <p:cNvPr id="8" name="Footer Placeholder 7">
            <a:extLst>
              <a:ext uri="{FF2B5EF4-FFF2-40B4-BE49-F238E27FC236}">
                <a16:creationId xmlns:a16="http://schemas.microsoft.com/office/drawing/2014/main" id="{8EC49177-5AA7-8242-A5EE-52A78E961EB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F623106-E625-DF4E-B538-CD2932F540FD}"/>
              </a:ext>
            </a:extLst>
          </p:cNvPr>
          <p:cNvSpPr>
            <a:spLocks noGrp="1"/>
          </p:cNvSpPr>
          <p:nvPr>
            <p:ph type="sldNum" sz="quarter" idx="12"/>
          </p:nvPr>
        </p:nvSpPr>
        <p:spPr/>
        <p:txBody>
          <a:bodyPr/>
          <a:lstStyle/>
          <a:p>
            <a:fld id="{76C64AD0-B7DC-4743-9FF0-ECE5B5DC38B1}" type="slidenum">
              <a:rPr lang="en-US" smtClean="0"/>
              <a:t>‹#›</a:t>
            </a:fld>
            <a:endParaRPr lang="en-US"/>
          </a:p>
        </p:txBody>
      </p:sp>
    </p:spTree>
    <p:extLst>
      <p:ext uri="{BB962C8B-B14F-4D97-AF65-F5344CB8AC3E}">
        <p14:creationId xmlns:p14="http://schemas.microsoft.com/office/powerpoint/2010/main" val="25021941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240B6F-281D-664A-81E1-0A67864B6A3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CA51DF0-5510-BE42-B416-5CC087D5116F}"/>
              </a:ext>
            </a:extLst>
          </p:cNvPr>
          <p:cNvSpPr>
            <a:spLocks noGrp="1"/>
          </p:cNvSpPr>
          <p:nvPr>
            <p:ph type="dt" sz="half" idx="10"/>
          </p:nvPr>
        </p:nvSpPr>
        <p:spPr/>
        <p:txBody>
          <a:bodyPr/>
          <a:lstStyle/>
          <a:p>
            <a:fld id="{7741B6AB-4031-E547-8315-FC44FEB117D0}" type="datetimeFigureOut">
              <a:rPr lang="en-US" smtClean="0"/>
              <a:t>5/3/2019</a:t>
            </a:fld>
            <a:endParaRPr lang="en-US"/>
          </a:p>
        </p:txBody>
      </p:sp>
      <p:sp>
        <p:nvSpPr>
          <p:cNvPr id="4" name="Footer Placeholder 3">
            <a:extLst>
              <a:ext uri="{FF2B5EF4-FFF2-40B4-BE49-F238E27FC236}">
                <a16:creationId xmlns:a16="http://schemas.microsoft.com/office/drawing/2014/main" id="{8D138293-93C8-0A4B-9227-FB81AE7BCAA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A45F3C8-ECD7-5B46-88DC-5EC26FC1595F}"/>
              </a:ext>
            </a:extLst>
          </p:cNvPr>
          <p:cNvSpPr>
            <a:spLocks noGrp="1"/>
          </p:cNvSpPr>
          <p:nvPr>
            <p:ph type="sldNum" sz="quarter" idx="12"/>
          </p:nvPr>
        </p:nvSpPr>
        <p:spPr/>
        <p:txBody>
          <a:bodyPr/>
          <a:lstStyle/>
          <a:p>
            <a:fld id="{76C64AD0-B7DC-4743-9FF0-ECE5B5DC38B1}" type="slidenum">
              <a:rPr lang="en-US" smtClean="0"/>
              <a:t>‹#›</a:t>
            </a:fld>
            <a:endParaRPr lang="en-US"/>
          </a:p>
        </p:txBody>
      </p:sp>
    </p:spTree>
    <p:extLst>
      <p:ext uri="{BB962C8B-B14F-4D97-AF65-F5344CB8AC3E}">
        <p14:creationId xmlns:p14="http://schemas.microsoft.com/office/powerpoint/2010/main" val="30671326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A685484-46C4-B940-B2F0-1AF7F393A379}"/>
              </a:ext>
            </a:extLst>
          </p:cNvPr>
          <p:cNvSpPr>
            <a:spLocks noGrp="1"/>
          </p:cNvSpPr>
          <p:nvPr>
            <p:ph type="dt" sz="half" idx="10"/>
          </p:nvPr>
        </p:nvSpPr>
        <p:spPr/>
        <p:txBody>
          <a:bodyPr/>
          <a:lstStyle/>
          <a:p>
            <a:fld id="{7741B6AB-4031-E547-8315-FC44FEB117D0}" type="datetimeFigureOut">
              <a:rPr lang="en-US" smtClean="0"/>
              <a:t>5/3/2019</a:t>
            </a:fld>
            <a:endParaRPr lang="en-US"/>
          </a:p>
        </p:txBody>
      </p:sp>
      <p:sp>
        <p:nvSpPr>
          <p:cNvPr id="3" name="Footer Placeholder 2">
            <a:extLst>
              <a:ext uri="{FF2B5EF4-FFF2-40B4-BE49-F238E27FC236}">
                <a16:creationId xmlns:a16="http://schemas.microsoft.com/office/drawing/2014/main" id="{BBB2ACA7-02A1-4845-9F1B-A242F15C4AE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AE34867-F343-2944-A82E-E2AE6ED5CD9D}"/>
              </a:ext>
            </a:extLst>
          </p:cNvPr>
          <p:cNvSpPr>
            <a:spLocks noGrp="1"/>
          </p:cNvSpPr>
          <p:nvPr>
            <p:ph type="sldNum" sz="quarter" idx="12"/>
          </p:nvPr>
        </p:nvSpPr>
        <p:spPr/>
        <p:txBody>
          <a:bodyPr/>
          <a:lstStyle/>
          <a:p>
            <a:fld id="{76C64AD0-B7DC-4743-9FF0-ECE5B5DC38B1}" type="slidenum">
              <a:rPr lang="en-US" smtClean="0"/>
              <a:t>‹#›</a:t>
            </a:fld>
            <a:endParaRPr lang="en-US"/>
          </a:p>
        </p:txBody>
      </p:sp>
    </p:spTree>
    <p:extLst>
      <p:ext uri="{BB962C8B-B14F-4D97-AF65-F5344CB8AC3E}">
        <p14:creationId xmlns:p14="http://schemas.microsoft.com/office/powerpoint/2010/main" val="35789157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292D23-64C0-AA44-BE85-73EAA2E9C20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07CDF29-01F8-F04B-8072-BCE68A83981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5FE9BBE-976E-2341-98E0-C5B6571711D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29EE62C-51DE-C649-81CC-F80AEC55D9AE}"/>
              </a:ext>
            </a:extLst>
          </p:cNvPr>
          <p:cNvSpPr>
            <a:spLocks noGrp="1"/>
          </p:cNvSpPr>
          <p:nvPr>
            <p:ph type="dt" sz="half" idx="10"/>
          </p:nvPr>
        </p:nvSpPr>
        <p:spPr/>
        <p:txBody>
          <a:bodyPr/>
          <a:lstStyle/>
          <a:p>
            <a:fld id="{7741B6AB-4031-E547-8315-FC44FEB117D0}" type="datetimeFigureOut">
              <a:rPr lang="en-US" smtClean="0"/>
              <a:t>5/3/2019</a:t>
            </a:fld>
            <a:endParaRPr lang="en-US"/>
          </a:p>
        </p:txBody>
      </p:sp>
      <p:sp>
        <p:nvSpPr>
          <p:cNvPr id="6" name="Footer Placeholder 5">
            <a:extLst>
              <a:ext uri="{FF2B5EF4-FFF2-40B4-BE49-F238E27FC236}">
                <a16:creationId xmlns:a16="http://schemas.microsoft.com/office/drawing/2014/main" id="{A2D4B53A-A94C-4C45-AE00-4DCF73B99F0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EF87D09-4EA0-9D41-A438-BEDA94D1211E}"/>
              </a:ext>
            </a:extLst>
          </p:cNvPr>
          <p:cNvSpPr>
            <a:spLocks noGrp="1"/>
          </p:cNvSpPr>
          <p:nvPr>
            <p:ph type="sldNum" sz="quarter" idx="12"/>
          </p:nvPr>
        </p:nvSpPr>
        <p:spPr/>
        <p:txBody>
          <a:bodyPr/>
          <a:lstStyle/>
          <a:p>
            <a:fld id="{76C64AD0-B7DC-4743-9FF0-ECE5B5DC38B1}" type="slidenum">
              <a:rPr lang="en-US" smtClean="0"/>
              <a:t>‹#›</a:t>
            </a:fld>
            <a:endParaRPr lang="en-US"/>
          </a:p>
        </p:txBody>
      </p:sp>
    </p:spTree>
    <p:extLst>
      <p:ext uri="{BB962C8B-B14F-4D97-AF65-F5344CB8AC3E}">
        <p14:creationId xmlns:p14="http://schemas.microsoft.com/office/powerpoint/2010/main" val="5720341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E8ED1D-21A4-2849-A70A-E6DB68D9D3A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D8301CF-1774-8D43-BCFC-41937230DC1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1A26DF1-22E6-C847-AB0B-B3128A2B87E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65B44FE-C7C5-A342-9412-F8D7C17D7302}"/>
              </a:ext>
            </a:extLst>
          </p:cNvPr>
          <p:cNvSpPr>
            <a:spLocks noGrp="1"/>
          </p:cNvSpPr>
          <p:nvPr>
            <p:ph type="dt" sz="half" idx="10"/>
          </p:nvPr>
        </p:nvSpPr>
        <p:spPr/>
        <p:txBody>
          <a:bodyPr/>
          <a:lstStyle/>
          <a:p>
            <a:fld id="{7741B6AB-4031-E547-8315-FC44FEB117D0}" type="datetimeFigureOut">
              <a:rPr lang="en-US" smtClean="0"/>
              <a:t>5/3/2019</a:t>
            </a:fld>
            <a:endParaRPr lang="en-US"/>
          </a:p>
        </p:txBody>
      </p:sp>
      <p:sp>
        <p:nvSpPr>
          <p:cNvPr id="6" name="Footer Placeholder 5">
            <a:extLst>
              <a:ext uri="{FF2B5EF4-FFF2-40B4-BE49-F238E27FC236}">
                <a16:creationId xmlns:a16="http://schemas.microsoft.com/office/drawing/2014/main" id="{8363786D-1CA5-A34B-BE17-142229790F8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5B1B6D0-B9EE-4B4D-96D2-D2FCABFE6819}"/>
              </a:ext>
            </a:extLst>
          </p:cNvPr>
          <p:cNvSpPr>
            <a:spLocks noGrp="1"/>
          </p:cNvSpPr>
          <p:nvPr>
            <p:ph type="sldNum" sz="quarter" idx="12"/>
          </p:nvPr>
        </p:nvSpPr>
        <p:spPr/>
        <p:txBody>
          <a:bodyPr/>
          <a:lstStyle/>
          <a:p>
            <a:fld id="{76C64AD0-B7DC-4743-9FF0-ECE5B5DC38B1}" type="slidenum">
              <a:rPr lang="en-US" smtClean="0"/>
              <a:t>‹#›</a:t>
            </a:fld>
            <a:endParaRPr lang="en-US"/>
          </a:p>
        </p:txBody>
      </p:sp>
    </p:spTree>
    <p:extLst>
      <p:ext uri="{BB962C8B-B14F-4D97-AF65-F5344CB8AC3E}">
        <p14:creationId xmlns:p14="http://schemas.microsoft.com/office/powerpoint/2010/main" val="38236360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image" Target="../media/image1.jpg"/><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theme" Target="../theme/theme2.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97D71E2-875A-C34F-B8C3-B5F5FAE31F4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F03592A-C043-6B4D-8561-27ECBAEB107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3DEB941-4D39-6D4B-873D-0CB43F2FD90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741B6AB-4031-E547-8315-FC44FEB117D0}" type="datetimeFigureOut">
              <a:rPr lang="en-US" smtClean="0"/>
              <a:t>5/3/2019</a:t>
            </a:fld>
            <a:endParaRPr lang="en-US"/>
          </a:p>
        </p:txBody>
      </p:sp>
      <p:sp>
        <p:nvSpPr>
          <p:cNvPr id="5" name="Footer Placeholder 4">
            <a:extLst>
              <a:ext uri="{FF2B5EF4-FFF2-40B4-BE49-F238E27FC236}">
                <a16:creationId xmlns:a16="http://schemas.microsoft.com/office/drawing/2014/main" id="{02628E6A-83F5-6048-A6C1-C47AAE0BAD5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F8D7E8B-6276-AB42-8B95-B30EE77276F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6C64AD0-B7DC-4743-9FF0-ECE5B5DC38B1}" type="slidenum">
              <a:rPr lang="en-US" smtClean="0"/>
              <a:t>‹#›</a:t>
            </a:fld>
            <a:endParaRPr lang="en-US"/>
          </a:p>
        </p:txBody>
      </p:sp>
    </p:spTree>
    <p:extLst>
      <p:ext uri="{BB962C8B-B14F-4D97-AF65-F5344CB8AC3E}">
        <p14:creationId xmlns:p14="http://schemas.microsoft.com/office/powerpoint/2010/main" val="1641904988"/>
      </p:ext>
    </p:extLst>
  </p:cSld>
  <p:clrMap bg1="lt1" tx1="dk1" bg2="lt2" tx2="dk2" accent1="accent1" accent2="accent2" accent3="accent3" accent4="accent4" accent5="accent5" accent6="accent6" hlink="hlink" folHlink="folHlink"/>
  <p:sldLayoutIdLst>
    <p:sldLayoutId id="2147483677" r:id="rId1"/>
    <p:sldLayoutId id="2147483678" r:id="rId2"/>
    <p:sldLayoutId id="2147483679" r:id="rId3"/>
    <p:sldLayoutId id="2147483680" r:id="rId4"/>
    <p:sldLayoutId id="2147483681" r:id="rId5"/>
    <p:sldLayoutId id="2147483682" r:id="rId6"/>
    <p:sldLayoutId id="2147483683" r:id="rId7"/>
    <p:sldLayoutId id="2147483684" r:id="rId8"/>
    <p:sldLayoutId id="2147483685" r:id="rId9"/>
    <p:sldLayoutId id="2147483686" r:id="rId10"/>
    <p:sldLayoutId id="2147483687" r:id="rId11"/>
    <p:sldLayoutId id="2147483688" r:id="rId12"/>
    <p:sldLayoutId id="2147483689"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7741B6AB-4031-E547-8315-FC44FEB117D0}" type="datetimeFigureOut">
              <a:rPr lang="en-US" smtClean="0"/>
              <a:t>5/3/2019</a:t>
            </a:fld>
            <a:endParaRPr lang="en-US"/>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76C64AD0-B7DC-4743-9FF0-ECE5B5DC38B1}" type="slidenum">
              <a:rPr lang="en-US" smtClean="0"/>
              <a:t>‹#›</a:t>
            </a:fld>
            <a:endParaRPr lang="en-US"/>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48000165"/>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2.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1.wmv"/><Relationship Id="rId1" Type="http://schemas.microsoft.com/office/2007/relationships/media" Target="../media/media1.wmv"/><Relationship Id="rId5" Type="http://schemas.openxmlformats.org/officeDocument/2006/relationships/image" Target="../media/image6.png"/><Relationship Id="rId4" Type="http://schemas.openxmlformats.org/officeDocument/2006/relationships/notesSlide" Target="../notesSlides/notesSlide2.xml"/></Relationships>
</file>

<file path=ppt/slides/_rels/slide5.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8" Type="http://schemas.openxmlformats.org/officeDocument/2006/relationships/hyperlink" Target="https://unity.com/" TargetMode="External"/><Relationship Id="rId3" Type="http://schemas.openxmlformats.org/officeDocument/2006/relationships/image" Target="../media/image7.PNG"/><Relationship Id="rId7" Type="http://schemas.openxmlformats.org/officeDocument/2006/relationships/hyperlink" Target="https://github.com/DuncanLab/OpenMaze" TargetMode="External"/><Relationship Id="rId2" Type="http://schemas.openxmlformats.org/officeDocument/2006/relationships/notesSlide" Target="../notesSlides/notesSlide3.xml"/><Relationship Id="rId1" Type="http://schemas.openxmlformats.org/officeDocument/2006/relationships/slideLayout" Target="../slideLayouts/slideLayout13.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 Id="rId9" Type="http://schemas.openxmlformats.org/officeDocument/2006/relationships/hyperlink" Target="https://duncanlab.github.io/OpenMazeSite/"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47A411-4B6D-FC4D-A8F7-77D222B34632}"/>
              </a:ext>
            </a:extLst>
          </p:cNvPr>
          <p:cNvSpPr>
            <a:spLocks noGrp="1"/>
          </p:cNvSpPr>
          <p:nvPr>
            <p:ph type="ctrTitle"/>
          </p:nvPr>
        </p:nvSpPr>
        <p:spPr>
          <a:xfrm>
            <a:off x="1268819" y="1037303"/>
            <a:ext cx="10714074" cy="2387600"/>
          </a:xfrm>
        </p:spPr>
        <p:txBody>
          <a:bodyPr>
            <a:normAutofit fontScale="90000"/>
          </a:bodyPr>
          <a:lstStyle/>
          <a:p>
            <a:r>
              <a:rPr lang="en-US" dirty="0"/>
              <a:t>Testing Memory for Reward Distributions in 3D Virtual environments</a:t>
            </a:r>
          </a:p>
        </p:txBody>
      </p:sp>
    </p:spTree>
    <p:extLst>
      <p:ext uri="{BB962C8B-B14F-4D97-AF65-F5344CB8AC3E}">
        <p14:creationId xmlns:p14="http://schemas.microsoft.com/office/powerpoint/2010/main" val="1455256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1" name="Straight Arrow Connector 40">
            <a:extLst>
              <a:ext uri="{FF2B5EF4-FFF2-40B4-BE49-F238E27FC236}">
                <a16:creationId xmlns:a16="http://schemas.microsoft.com/office/drawing/2014/main" id="{5CCD52C5-912B-2B4D-BD05-4F77477E6FAE}"/>
              </a:ext>
            </a:extLst>
          </p:cNvPr>
          <p:cNvCxnSpPr>
            <a:cxnSpLocks/>
          </p:cNvCxnSpPr>
          <p:nvPr/>
        </p:nvCxnSpPr>
        <p:spPr>
          <a:xfrm flipH="1">
            <a:off x="8358550" y="1583522"/>
            <a:ext cx="115538" cy="1267493"/>
          </a:xfrm>
          <a:prstGeom prst="straightConnector1">
            <a:avLst/>
          </a:prstGeom>
          <a:ln w="38100">
            <a:solidFill>
              <a:schemeClr val="accent6"/>
            </a:solidFill>
            <a:tailEnd type="triangle"/>
          </a:ln>
        </p:spPr>
        <p:style>
          <a:lnRef idx="1">
            <a:schemeClr val="dk1"/>
          </a:lnRef>
          <a:fillRef idx="0">
            <a:schemeClr val="dk1"/>
          </a:fillRef>
          <a:effectRef idx="0">
            <a:schemeClr val="dk1"/>
          </a:effectRef>
          <a:fontRef idx="minor">
            <a:schemeClr val="tx1"/>
          </a:fontRef>
        </p:style>
      </p:cxnSp>
      <p:cxnSp>
        <p:nvCxnSpPr>
          <p:cNvPr id="21" name="Straight Arrow Connector 20">
            <a:extLst>
              <a:ext uri="{FF2B5EF4-FFF2-40B4-BE49-F238E27FC236}">
                <a16:creationId xmlns:a16="http://schemas.microsoft.com/office/drawing/2014/main" id="{608B2CA4-C051-4E4B-AC98-231352866F4D}"/>
              </a:ext>
            </a:extLst>
          </p:cNvPr>
          <p:cNvCxnSpPr>
            <a:cxnSpLocks/>
          </p:cNvCxnSpPr>
          <p:nvPr/>
        </p:nvCxnSpPr>
        <p:spPr>
          <a:xfrm>
            <a:off x="4351633" y="1722476"/>
            <a:ext cx="4542" cy="1087360"/>
          </a:xfrm>
          <a:prstGeom prst="straightConnector1">
            <a:avLst/>
          </a:prstGeom>
          <a:ln w="38100">
            <a:solidFill>
              <a:schemeClr val="accent6"/>
            </a:solidFill>
            <a:tailEnd type="triangle"/>
          </a:ln>
        </p:spPr>
        <p:style>
          <a:lnRef idx="1">
            <a:schemeClr val="dk1"/>
          </a:lnRef>
          <a:fillRef idx="0">
            <a:schemeClr val="dk1"/>
          </a:fillRef>
          <a:effectRef idx="0">
            <a:schemeClr val="dk1"/>
          </a:effectRef>
          <a:fontRef idx="minor">
            <a:schemeClr val="tx1"/>
          </a:fontRef>
        </p:style>
      </p:cxnSp>
      <p:pic>
        <p:nvPicPr>
          <p:cNvPr id="4" name="Picture 3">
            <a:extLst>
              <a:ext uri="{FF2B5EF4-FFF2-40B4-BE49-F238E27FC236}">
                <a16:creationId xmlns:a16="http://schemas.microsoft.com/office/drawing/2014/main" id="{A76BD6C4-B50C-654E-826D-3F7DAC521F6C}"/>
              </a:ext>
            </a:extLst>
          </p:cNvPr>
          <p:cNvPicPr>
            <a:picLocks noChangeAspect="1"/>
          </p:cNvPicPr>
          <p:nvPr/>
        </p:nvPicPr>
        <p:blipFill>
          <a:blip r:embed="rId2"/>
          <a:stretch>
            <a:fillRect/>
          </a:stretch>
        </p:blipFill>
        <p:spPr>
          <a:xfrm>
            <a:off x="191386" y="2882881"/>
            <a:ext cx="11632019" cy="242168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9" name="TextBox 8">
            <a:extLst>
              <a:ext uri="{FF2B5EF4-FFF2-40B4-BE49-F238E27FC236}">
                <a16:creationId xmlns:a16="http://schemas.microsoft.com/office/drawing/2014/main" id="{ADFEB831-BC24-3944-844C-FDEEB99A5CA9}"/>
              </a:ext>
            </a:extLst>
          </p:cNvPr>
          <p:cNvSpPr txBox="1"/>
          <p:nvPr/>
        </p:nvSpPr>
        <p:spPr>
          <a:xfrm>
            <a:off x="421695" y="1760539"/>
            <a:ext cx="1474506" cy="923330"/>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lang="en-US" dirty="0"/>
              <a:t>Two Sessions:</a:t>
            </a:r>
          </a:p>
          <a:p>
            <a:r>
              <a:rPr lang="en-US" dirty="0"/>
              <a:t>1. Train</a:t>
            </a:r>
          </a:p>
          <a:p>
            <a:r>
              <a:rPr lang="en-US" dirty="0"/>
              <a:t>2. Test</a:t>
            </a:r>
          </a:p>
        </p:txBody>
      </p:sp>
      <p:cxnSp>
        <p:nvCxnSpPr>
          <p:cNvPr id="11" name="Straight Arrow Connector 10">
            <a:extLst>
              <a:ext uri="{FF2B5EF4-FFF2-40B4-BE49-F238E27FC236}">
                <a16:creationId xmlns:a16="http://schemas.microsoft.com/office/drawing/2014/main" id="{B1E8B549-0AF9-2A49-915A-DE93BF4F4238}"/>
              </a:ext>
            </a:extLst>
          </p:cNvPr>
          <p:cNvCxnSpPr>
            <a:cxnSpLocks/>
          </p:cNvCxnSpPr>
          <p:nvPr/>
        </p:nvCxnSpPr>
        <p:spPr>
          <a:xfrm>
            <a:off x="2445674" y="1637414"/>
            <a:ext cx="0" cy="1125424"/>
          </a:xfrm>
          <a:prstGeom prst="straightConnector1">
            <a:avLst/>
          </a:prstGeom>
          <a:ln w="38100">
            <a:solidFill>
              <a:schemeClr val="accent2"/>
            </a:solidFill>
            <a:tailEnd type="triangle"/>
          </a:ln>
        </p:spPr>
        <p:style>
          <a:lnRef idx="1">
            <a:schemeClr val="dk1"/>
          </a:lnRef>
          <a:fillRef idx="0">
            <a:schemeClr val="dk1"/>
          </a:fillRef>
          <a:effectRef idx="0">
            <a:schemeClr val="dk1"/>
          </a:effectRef>
          <a:fontRef idx="minor">
            <a:schemeClr val="tx1"/>
          </a:fontRef>
        </p:style>
      </p:cxnSp>
      <p:sp>
        <p:nvSpPr>
          <p:cNvPr id="12" name="TextBox 11">
            <a:extLst>
              <a:ext uri="{FF2B5EF4-FFF2-40B4-BE49-F238E27FC236}">
                <a16:creationId xmlns:a16="http://schemas.microsoft.com/office/drawing/2014/main" id="{68779817-BA4A-7441-B122-6066E415EFE9}"/>
              </a:ext>
            </a:extLst>
          </p:cNvPr>
          <p:cNvSpPr txBox="1"/>
          <p:nvPr/>
        </p:nvSpPr>
        <p:spPr>
          <a:xfrm>
            <a:off x="416350" y="455034"/>
            <a:ext cx="2186945" cy="1200329"/>
          </a:xfrm>
          <a:prstGeom prst="rect">
            <a:avLst/>
          </a:prstGeom>
        </p:spPr>
        <p:style>
          <a:lnRef idx="2">
            <a:schemeClr val="accent2"/>
          </a:lnRef>
          <a:fillRef idx="1">
            <a:schemeClr val="lt1"/>
          </a:fillRef>
          <a:effectRef idx="0">
            <a:schemeClr val="accent2"/>
          </a:effectRef>
          <a:fontRef idx="minor">
            <a:schemeClr val="dk1"/>
          </a:fontRef>
        </p:style>
        <p:txBody>
          <a:bodyPr wrap="none" rtlCol="0">
            <a:spAutoFit/>
          </a:bodyPr>
          <a:lstStyle/>
          <a:p>
            <a:r>
              <a:rPr lang="en-US" dirty="0"/>
              <a:t>Delays between Train</a:t>
            </a:r>
          </a:p>
          <a:p>
            <a:r>
              <a:rPr lang="en-US" dirty="0"/>
              <a:t>And Test Sessions:</a:t>
            </a:r>
          </a:p>
          <a:p>
            <a:r>
              <a:rPr lang="en-US" dirty="0"/>
              <a:t>1. Short (3hrs)</a:t>
            </a:r>
          </a:p>
          <a:p>
            <a:r>
              <a:rPr lang="en-US" dirty="0"/>
              <a:t>2. Long 24</a:t>
            </a:r>
          </a:p>
        </p:txBody>
      </p:sp>
      <p:cxnSp>
        <p:nvCxnSpPr>
          <p:cNvPr id="6" name="Straight Arrow Connector 5">
            <a:extLst>
              <a:ext uri="{FF2B5EF4-FFF2-40B4-BE49-F238E27FC236}">
                <a16:creationId xmlns:a16="http://schemas.microsoft.com/office/drawing/2014/main" id="{8971BB9E-A505-1440-B2F4-7E1B8C133402}"/>
              </a:ext>
            </a:extLst>
          </p:cNvPr>
          <p:cNvCxnSpPr>
            <a:cxnSpLocks/>
          </p:cNvCxnSpPr>
          <p:nvPr/>
        </p:nvCxnSpPr>
        <p:spPr>
          <a:xfrm>
            <a:off x="1265274" y="2307265"/>
            <a:ext cx="489098" cy="490555"/>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15" name="Straight Arrow Connector 14">
            <a:extLst>
              <a:ext uri="{FF2B5EF4-FFF2-40B4-BE49-F238E27FC236}">
                <a16:creationId xmlns:a16="http://schemas.microsoft.com/office/drawing/2014/main" id="{F7BE2596-6A74-1D4F-BDD3-45C34EA4ACD3}"/>
              </a:ext>
            </a:extLst>
          </p:cNvPr>
          <p:cNvCxnSpPr>
            <a:cxnSpLocks/>
          </p:cNvCxnSpPr>
          <p:nvPr/>
        </p:nvCxnSpPr>
        <p:spPr>
          <a:xfrm>
            <a:off x="3055273" y="1637414"/>
            <a:ext cx="0" cy="1210485"/>
          </a:xfrm>
          <a:prstGeom prst="straightConnector1">
            <a:avLst/>
          </a:prstGeom>
          <a:ln w="38100">
            <a:solidFill>
              <a:schemeClr val="accent1"/>
            </a:solidFill>
            <a:tailEnd type="triangle"/>
          </a:ln>
        </p:spPr>
        <p:style>
          <a:lnRef idx="1">
            <a:schemeClr val="dk1"/>
          </a:lnRef>
          <a:fillRef idx="0">
            <a:schemeClr val="dk1"/>
          </a:fillRef>
          <a:effectRef idx="0">
            <a:schemeClr val="dk1"/>
          </a:effectRef>
          <a:fontRef idx="minor">
            <a:schemeClr val="tx1"/>
          </a:fontRef>
        </p:style>
      </p:cxnSp>
      <p:sp>
        <p:nvSpPr>
          <p:cNvPr id="16" name="TextBox 15">
            <a:extLst>
              <a:ext uri="{FF2B5EF4-FFF2-40B4-BE49-F238E27FC236}">
                <a16:creationId xmlns:a16="http://schemas.microsoft.com/office/drawing/2014/main" id="{F3427872-13C3-D14D-89F2-D75A46DEEC22}"/>
              </a:ext>
            </a:extLst>
          </p:cNvPr>
          <p:cNvSpPr txBox="1"/>
          <p:nvPr/>
        </p:nvSpPr>
        <p:spPr>
          <a:xfrm>
            <a:off x="2647379" y="717859"/>
            <a:ext cx="1710661" cy="923330"/>
          </a:xfrm>
          <a:prstGeom prst="rect">
            <a:avLst/>
          </a:prstGeom>
        </p:spPr>
        <p:style>
          <a:lnRef idx="2">
            <a:schemeClr val="accent1"/>
          </a:lnRef>
          <a:fillRef idx="1">
            <a:schemeClr val="lt1"/>
          </a:fillRef>
          <a:effectRef idx="0">
            <a:schemeClr val="accent1"/>
          </a:effectRef>
          <a:fontRef idx="minor">
            <a:schemeClr val="dk1"/>
          </a:fontRef>
        </p:style>
        <p:txBody>
          <a:bodyPr wrap="none" rtlCol="0">
            <a:spAutoFit/>
          </a:bodyPr>
          <a:lstStyle/>
          <a:p>
            <a:r>
              <a:rPr lang="en-US" dirty="0"/>
              <a:t>2 Environments:</a:t>
            </a:r>
          </a:p>
          <a:p>
            <a:r>
              <a:rPr lang="en-US" dirty="0"/>
              <a:t>2 = Rural</a:t>
            </a:r>
          </a:p>
          <a:p>
            <a:r>
              <a:rPr lang="en-US" dirty="0"/>
              <a:t>3 = Urban</a:t>
            </a:r>
          </a:p>
        </p:txBody>
      </p:sp>
      <p:cxnSp>
        <p:nvCxnSpPr>
          <p:cNvPr id="18" name="Straight Arrow Connector 17">
            <a:extLst>
              <a:ext uri="{FF2B5EF4-FFF2-40B4-BE49-F238E27FC236}">
                <a16:creationId xmlns:a16="http://schemas.microsoft.com/office/drawing/2014/main" id="{EE7D6FAF-200B-E24F-AB20-2405A39BD746}"/>
              </a:ext>
            </a:extLst>
          </p:cNvPr>
          <p:cNvCxnSpPr>
            <a:cxnSpLocks/>
          </p:cNvCxnSpPr>
          <p:nvPr/>
        </p:nvCxnSpPr>
        <p:spPr>
          <a:xfrm>
            <a:off x="3502709" y="1760539"/>
            <a:ext cx="4542" cy="1087360"/>
          </a:xfrm>
          <a:prstGeom prst="straightConnector1">
            <a:avLst/>
          </a:prstGeom>
          <a:ln w="38100">
            <a:solidFill>
              <a:schemeClr val="accent6"/>
            </a:solidFill>
            <a:tailEnd type="triangle"/>
          </a:ln>
        </p:spPr>
        <p:style>
          <a:lnRef idx="1">
            <a:schemeClr val="dk1"/>
          </a:lnRef>
          <a:fillRef idx="0">
            <a:schemeClr val="dk1"/>
          </a:fillRef>
          <a:effectRef idx="0">
            <a:schemeClr val="dk1"/>
          </a:effectRef>
          <a:fontRef idx="minor">
            <a:schemeClr val="tx1"/>
          </a:fontRef>
        </p:style>
      </p:cxnSp>
      <p:sp>
        <p:nvSpPr>
          <p:cNvPr id="19" name="TextBox 18">
            <a:extLst>
              <a:ext uri="{FF2B5EF4-FFF2-40B4-BE49-F238E27FC236}">
                <a16:creationId xmlns:a16="http://schemas.microsoft.com/office/drawing/2014/main" id="{04C490ED-2FD0-1F4C-BBA3-914A4DEC29AD}"/>
              </a:ext>
            </a:extLst>
          </p:cNvPr>
          <p:cNvSpPr txBox="1"/>
          <p:nvPr/>
        </p:nvSpPr>
        <p:spPr>
          <a:xfrm>
            <a:off x="3197102" y="1700519"/>
            <a:ext cx="1555651" cy="923330"/>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r>
              <a:rPr lang="en-US" dirty="0"/>
              <a:t>Trials are organized</a:t>
            </a:r>
          </a:p>
          <a:p>
            <a:r>
              <a:rPr lang="en-US" dirty="0"/>
              <a:t>Into blocks</a:t>
            </a:r>
          </a:p>
        </p:txBody>
      </p:sp>
      <p:cxnSp>
        <p:nvCxnSpPr>
          <p:cNvPr id="22" name="Straight Arrow Connector 21">
            <a:extLst>
              <a:ext uri="{FF2B5EF4-FFF2-40B4-BE49-F238E27FC236}">
                <a16:creationId xmlns:a16="http://schemas.microsoft.com/office/drawing/2014/main" id="{64C4EFD3-6CC4-E444-9C14-86BE543C81FF}"/>
              </a:ext>
            </a:extLst>
          </p:cNvPr>
          <p:cNvCxnSpPr>
            <a:cxnSpLocks/>
          </p:cNvCxnSpPr>
          <p:nvPr/>
        </p:nvCxnSpPr>
        <p:spPr>
          <a:xfrm>
            <a:off x="5040513" y="1637414"/>
            <a:ext cx="0" cy="1210485"/>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23" name="TextBox 22">
            <a:extLst>
              <a:ext uri="{FF2B5EF4-FFF2-40B4-BE49-F238E27FC236}">
                <a16:creationId xmlns:a16="http://schemas.microsoft.com/office/drawing/2014/main" id="{F6F81E7F-08C6-794F-920C-AF522DB123B5}"/>
              </a:ext>
            </a:extLst>
          </p:cNvPr>
          <p:cNvSpPr txBox="1"/>
          <p:nvPr/>
        </p:nvSpPr>
        <p:spPr>
          <a:xfrm>
            <a:off x="4402124" y="994166"/>
            <a:ext cx="1298753" cy="646331"/>
          </a:xfrm>
          <a:prstGeom prst="rect">
            <a:avLst/>
          </a:prstGeom>
          <a:ln>
            <a:solidFill>
              <a:srgbClr val="FF0000"/>
            </a:solidFill>
          </a:ln>
        </p:spPr>
        <p:style>
          <a:lnRef idx="2">
            <a:schemeClr val="accent1"/>
          </a:lnRef>
          <a:fillRef idx="1">
            <a:schemeClr val="lt1"/>
          </a:fillRef>
          <a:effectRef idx="0">
            <a:schemeClr val="accent1"/>
          </a:effectRef>
          <a:fontRef idx="minor">
            <a:schemeClr val="dk1"/>
          </a:fontRef>
        </p:style>
        <p:txBody>
          <a:bodyPr wrap="none" rtlCol="0">
            <a:spAutoFit/>
          </a:bodyPr>
          <a:lstStyle/>
          <a:p>
            <a:r>
              <a:rPr lang="en-US" dirty="0"/>
              <a:t>0 = 3D trials</a:t>
            </a:r>
          </a:p>
          <a:p>
            <a:r>
              <a:rPr lang="en-US" dirty="0"/>
              <a:t>1 = 2D trial</a:t>
            </a:r>
          </a:p>
        </p:txBody>
      </p:sp>
      <p:cxnSp>
        <p:nvCxnSpPr>
          <p:cNvPr id="24" name="Straight Arrow Connector 23">
            <a:extLst>
              <a:ext uri="{FF2B5EF4-FFF2-40B4-BE49-F238E27FC236}">
                <a16:creationId xmlns:a16="http://schemas.microsoft.com/office/drawing/2014/main" id="{E9FAE0E1-0596-4249-9B90-D3AF6154A457}"/>
              </a:ext>
            </a:extLst>
          </p:cNvPr>
          <p:cNvCxnSpPr>
            <a:cxnSpLocks/>
          </p:cNvCxnSpPr>
          <p:nvPr/>
        </p:nvCxnSpPr>
        <p:spPr>
          <a:xfrm>
            <a:off x="5733973" y="2477386"/>
            <a:ext cx="0" cy="362964"/>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25" name="TextBox 24">
            <a:extLst>
              <a:ext uri="{FF2B5EF4-FFF2-40B4-BE49-F238E27FC236}">
                <a16:creationId xmlns:a16="http://schemas.microsoft.com/office/drawing/2014/main" id="{08756383-7413-4445-BB6D-D8A81D28525C}"/>
              </a:ext>
            </a:extLst>
          </p:cNvPr>
          <p:cNvSpPr txBox="1"/>
          <p:nvPr/>
        </p:nvSpPr>
        <p:spPr>
          <a:xfrm>
            <a:off x="5200188" y="1683028"/>
            <a:ext cx="1283685" cy="923330"/>
          </a:xfrm>
          <a:prstGeom prst="rect">
            <a:avLst/>
          </a:prstGeom>
          <a:ln>
            <a:solidFill>
              <a:schemeClr val="tx1"/>
            </a:solidFill>
          </a:ln>
        </p:spPr>
        <p:style>
          <a:lnRef idx="2">
            <a:schemeClr val="accent1"/>
          </a:lnRef>
          <a:fillRef idx="1">
            <a:schemeClr val="lt1"/>
          </a:fillRef>
          <a:effectRef idx="0">
            <a:schemeClr val="accent1"/>
          </a:effectRef>
          <a:fontRef idx="minor">
            <a:schemeClr val="dk1"/>
          </a:fontRef>
        </p:style>
        <p:txBody>
          <a:bodyPr wrap="none" rtlCol="0">
            <a:spAutoFit/>
          </a:bodyPr>
          <a:lstStyle/>
          <a:p>
            <a:r>
              <a:rPr lang="en-US" dirty="0"/>
              <a:t>Reward is:</a:t>
            </a:r>
          </a:p>
          <a:p>
            <a:r>
              <a:rPr lang="en-US" dirty="0"/>
              <a:t>0 = invisible</a:t>
            </a:r>
          </a:p>
          <a:p>
            <a:r>
              <a:rPr lang="en-US" dirty="0"/>
              <a:t>1 = visible</a:t>
            </a:r>
          </a:p>
        </p:txBody>
      </p:sp>
      <p:cxnSp>
        <p:nvCxnSpPr>
          <p:cNvPr id="27" name="Straight Arrow Connector 26">
            <a:extLst>
              <a:ext uri="{FF2B5EF4-FFF2-40B4-BE49-F238E27FC236}">
                <a16:creationId xmlns:a16="http://schemas.microsoft.com/office/drawing/2014/main" id="{17758467-DCF2-1444-A8D8-0DB88069593C}"/>
              </a:ext>
            </a:extLst>
          </p:cNvPr>
          <p:cNvCxnSpPr>
            <a:cxnSpLocks/>
          </p:cNvCxnSpPr>
          <p:nvPr/>
        </p:nvCxnSpPr>
        <p:spPr>
          <a:xfrm>
            <a:off x="6594792" y="1583522"/>
            <a:ext cx="0" cy="1236989"/>
          </a:xfrm>
          <a:prstGeom prst="straightConnector1">
            <a:avLst/>
          </a:prstGeom>
          <a:ln w="38100">
            <a:solidFill>
              <a:schemeClr val="accent2"/>
            </a:solidFill>
            <a:tailEnd type="triangle"/>
          </a:ln>
        </p:spPr>
        <p:style>
          <a:lnRef idx="1">
            <a:schemeClr val="dk1"/>
          </a:lnRef>
          <a:fillRef idx="0">
            <a:schemeClr val="dk1"/>
          </a:fillRef>
          <a:effectRef idx="0">
            <a:schemeClr val="dk1"/>
          </a:effectRef>
          <a:fontRef idx="minor">
            <a:schemeClr val="tx1"/>
          </a:fontRef>
        </p:style>
      </p:cxnSp>
      <p:sp>
        <p:nvSpPr>
          <p:cNvPr id="28" name="TextBox 27">
            <a:extLst>
              <a:ext uri="{FF2B5EF4-FFF2-40B4-BE49-F238E27FC236}">
                <a16:creationId xmlns:a16="http://schemas.microsoft.com/office/drawing/2014/main" id="{3D1AB98A-D134-4F42-8340-7B892911C5DF}"/>
              </a:ext>
            </a:extLst>
          </p:cNvPr>
          <p:cNvSpPr txBox="1"/>
          <p:nvPr/>
        </p:nvSpPr>
        <p:spPr>
          <a:xfrm>
            <a:off x="5842030" y="976675"/>
            <a:ext cx="1274836" cy="646331"/>
          </a:xfrm>
          <a:prstGeom prst="rect">
            <a:avLst/>
          </a:prstGeom>
        </p:spPr>
        <p:style>
          <a:lnRef idx="2">
            <a:schemeClr val="accent2"/>
          </a:lnRef>
          <a:fillRef idx="1">
            <a:schemeClr val="lt1"/>
          </a:fillRef>
          <a:effectRef idx="0">
            <a:schemeClr val="accent2"/>
          </a:effectRef>
          <a:fontRef idx="minor">
            <a:schemeClr val="dk1"/>
          </a:fontRef>
        </p:style>
        <p:txBody>
          <a:bodyPr wrap="none" rtlCol="0">
            <a:spAutoFit/>
          </a:bodyPr>
          <a:lstStyle/>
          <a:p>
            <a:r>
              <a:rPr lang="en-US" dirty="0"/>
              <a:t>Time since </a:t>
            </a:r>
          </a:p>
          <a:p>
            <a:r>
              <a:rPr lang="en-US" dirty="0"/>
              <a:t>trial started</a:t>
            </a:r>
          </a:p>
        </p:txBody>
      </p:sp>
      <p:cxnSp>
        <p:nvCxnSpPr>
          <p:cNvPr id="30" name="Straight Arrow Connector 29">
            <a:extLst>
              <a:ext uri="{FF2B5EF4-FFF2-40B4-BE49-F238E27FC236}">
                <a16:creationId xmlns:a16="http://schemas.microsoft.com/office/drawing/2014/main" id="{3ED959FF-AD62-B847-ACA8-E7921933CF0F}"/>
              </a:ext>
            </a:extLst>
          </p:cNvPr>
          <p:cNvCxnSpPr>
            <a:cxnSpLocks/>
          </p:cNvCxnSpPr>
          <p:nvPr/>
        </p:nvCxnSpPr>
        <p:spPr>
          <a:xfrm>
            <a:off x="7488708" y="1051882"/>
            <a:ext cx="41827" cy="1830999"/>
          </a:xfrm>
          <a:prstGeom prst="straightConnector1">
            <a:avLst/>
          </a:prstGeom>
          <a:ln w="38100">
            <a:solidFill>
              <a:schemeClr val="accent5"/>
            </a:solidFill>
            <a:tailEnd type="triangle"/>
          </a:ln>
        </p:spPr>
        <p:style>
          <a:lnRef idx="1">
            <a:schemeClr val="dk1"/>
          </a:lnRef>
          <a:fillRef idx="0">
            <a:schemeClr val="dk1"/>
          </a:fillRef>
          <a:effectRef idx="0">
            <a:schemeClr val="dk1"/>
          </a:effectRef>
          <a:fontRef idx="minor">
            <a:schemeClr val="tx1"/>
          </a:fontRef>
        </p:style>
      </p:cxnSp>
      <p:sp>
        <p:nvSpPr>
          <p:cNvPr id="31" name="TextBox 30">
            <a:extLst>
              <a:ext uri="{FF2B5EF4-FFF2-40B4-BE49-F238E27FC236}">
                <a16:creationId xmlns:a16="http://schemas.microsoft.com/office/drawing/2014/main" id="{D0EA2FCE-1805-6C41-A341-B9912E0F5448}"/>
              </a:ext>
            </a:extLst>
          </p:cNvPr>
          <p:cNvSpPr txBox="1"/>
          <p:nvPr/>
        </p:nvSpPr>
        <p:spPr>
          <a:xfrm>
            <a:off x="7165983" y="128552"/>
            <a:ext cx="1683376" cy="923330"/>
          </a:xfrm>
          <a:prstGeom prst="rect">
            <a:avLst/>
          </a:prstGeom>
          <a:ln>
            <a:solidFill>
              <a:schemeClr val="accent5"/>
            </a:solidFill>
          </a:ln>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dirty="0"/>
              <a:t>(</a:t>
            </a:r>
            <a:r>
              <a:rPr lang="en-US" dirty="0" err="1"/>
              <a:t>x,y</a:t>
            </a:r>
            <a:r>
              <a:rPr lang="en-US" dirty="0"/>
              <a:t>) coordinated</a:t>
            </a:r>
          </a:p>
          <a:p>
            <a:r>
              <a:rPr lang="en-US" dirty="0"/>
              <a:t>Of participant</a:t>
            </a:r>
          </a:p>
        </p:txBody>
      </p:sp>
      <p:cxnSp>
        <p:nvCxnSpPr>
          <p:cNvPr id="32" name="Straight Arrow Connector 31">
            <a:extLst>
              <a:ext uri="{FF2B5EF4-FFF2-40B4-BE49-F238E27FC236}">
                <a16:creationId xmlns:a16="http://schemas.microsoft.com/office/drawing/2014/main" id="{F7E18011-5283-EA46-A42E-CC8DBD670F5E}"/>
              </a:ext>
            </a:extLst>
          </p:cNvPr>
          <p:cNvCxnSpPr>
            <a:cxnSpLocks/>
          </p:cNvCxnSpPr>
          <p:nvPr/>
        </p:nvCxnSpPr>
        <p:spPr>
          <a:xfrm flipH="1">
            <a:off x="7091196" y="1051882"/>
            <a:ext cx="195255" cy="1822521"/>
          </a:xfrm>
          <a:prstGeom prst="straightConnector1">
            <a:avLst/>
          </a:prstGeom>
          <a:ln w="38100">
            <a:solidFill>
              <a:schemeClr val="accent5"/>
            </a:solidFill>
            <a:tailEnd type="triangle"/>
          </a:ln>
        </p:spPr>
        <p:style>
          <a:lnRef idx="1">
            <a:schemeClr val="dk1"/>
          </a:lnRef>
          <a:fillRef idx="0">
            <a:schemeClr val="dk1"/>
          </a:fillRef>
          <a:effectRef idx="0">
            <a:schemeClr val="dk1"/>
          </a:effectRef>
          <a:fontRef idx="minor">
            <a:schemeClr val="tx1"/>
          </a:fontRef>
        </p:style>
      </p:cxnSp>
      <p:cxnSp>
        <p:nvCxnSpPr>
          <p:cNvPr id="39" name="Straight Arrow Connector 38">
            <a:extLst>
              <a:ext uri="{FF2B5EF4-FFF2-40B4-BE49-F238E27FC236}">
                <a16:creationId xmlns:a16="http://schemas.microsoft.com/office/drawing/2014/main" id="{6C65159D-8F9F-9448-8F9E-5DEB160CEA44}"/>
              </a:ext>
            </a:extLst>
          </p:cNvPr>
          <p:cNvCxnSpPr>
            <a:cxnSpLocks/>
          </p:cNvCxnSpPr>
          <p:nvPr/>
        </p:nvCxnSpPr>
        <p:spPr>
          <a:xfrm>
            <a:off x="8788675" y="1583522"/>
            <a:ext cx="9213" cy="1275971"/>
          </a:xfrm>
          <a:prstGeom prst="straightConnector1">
            <a:avLst/>
          </a:prstGeom>
          <a:ln w="38100">
            <a:solidFill>
              <a:schemeClr val="accent6"/>
            </a:solidFill>
            <a:tailEnd type="triangle"/>
          </a:ln>
        </p:spPr>
        <p:style>
          <a:lnRef idx="1">
            <a:schemeClr val="dk1"/>
          </a:lnRef>
          <a:fillRef idx="0">
            <a:schemeClr val="dk1"/>
          </a:fillRef>
          <a:effectRef idx="0">
            <a:schemeClr val="dk1"/>
          </a:effectRef>
          <a:fontRef idx="minor">
            <a:schemeClr val="tx1"/>
          </a:fontRef>
        </p:style>
      </p:cxnSp>
      <p:sp>
        <p:nvSpPr>
          <p:cNvPr id="40" name="TextBox 39">
            <a:extLst>
              <a:ext uri="{FF2B5EF4-FFF2-40B4-BE49-F238E27FC236}">
                <a16:creationId xmlns:a16="http://schemas.microsoft.com/office/drawing/2014/main" id="{DCDBCD87-9610-5641-B5D5-45702341477B}"/>
              </a:ext>
            </a:extLst>
          </p:cNvPr>
          <p:cNvSpPr txBox="1"/>
          <p:nvPr/>
        </p:nvSpPr>
        <p:spPr>
          <a:xfrm>
            <a:off x="7732792" y="1380889"/>
            <a:ext cx="1683376" cy="646331"/>
          </a:xfrm>
          <a:prstGeom prst="rect">
            <a:avLst/>
          </a:prstGeom>
          <a:ln>
            <a:solidFill>
              <a:schemeClr val="accent6"/>
            </a:solidFill>
          </a:ln>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dirty="0"/>
              <a:t>(</a:t>
            </a:r>
            <a:r>
              <a:rPr lang="en-US" dirty="0" err="1"/>
              <a:t>x,y</a:t>
            </a:r>
            <a:r>
              <a:rPr lang="en-US" dirty="0"/>
              <a:t>) Location of Reward</a:t>
            </a:r>
          </a:p>
        </p:txBody>
      </p:sp>
      <p:cxnSp>
        <p:nvCxnSpPr>
          <p:cNvPr id="44" name="Straight Arrow Connector 43">
            <a:extLst>
              <a:ext uri="{FF2B5EF4-FFF2-40B4-BE49-F238E27FC236}">
                <a16:creationId xmlns:a16="http://schemas.microsoft.com/office/drawing/2014/main" id="{A9C69744-F0FF-A548-B225-CF5462468B5F}"/>
              </a:ext>
            </a:extLst>
          </p:cNvPr>
          <p:cNvCxnSpPr>
            <a:cxnSpLocks/>
          </p:cNvCxnSpPr>
          <p:nvPr/>
        </p:nvCxnSpPr>
        <p:spPr>
          <a:xfrm>
            <a:off x="9475117" y="687872"/>
            <a:ext cx="141574" cy="2196103"/>
          </a:xfrm>
          <a:prstGeom prst="straightConnector1">
            <a:avLst/>
          </a:prstGeom>
          <a:ln w="38100">
            <a:solidFill>
              <a:srgbClr val="FF0000"/>
            </a:solidFill>
            <a:tailEnd type="triangle"/>
          </a:ln>
        </p:spPr>
        <p:style>
          <a:lnRef idx="1">
            <a:schemeClr val="dk1"/>
          </a:lnRef>
          <a:fillRef idx="0">
            <a:schemeClr val="dk1"/>
          </a:fillRef>
          <a:effectRef idx="0">
            <a:schemeClr val="dk1"/>
          </a:effectRef>
          <a:fontRef idx="minor">
            <a:schemeClr val="tx1"/>
          </a:fontRef>
        </p:style>
      </p:cxnSp>
      <p:sp>
        <p:nvSpPr>
          <p:cNvPr id="46" name="TextBox 45">
            <a:extLst>
              <a:ext uri="{FF2B5EF4-FFF2-40B4-BE49-F238E27FC236}">
                <a16:creationId xmlns:a16="http://schemas.microsoft.com/office/drawing/2014/main" id="{DF9B676F-BD8D-CB41-8E34-B2A594A02E2D}"/>
              </a:ext>
            </a:extLst>
          </p:cNvPr>
          <p:cNvSpPr txBox="1"/>
          <p:nvPr/>
        </p:nvSpPr>
        <p:spPr>
          <a:xfrm>
            <a:off x="8898476" y="41541"/>
            <a:ext cx="1857234" cy="646331"/>
          </a:xfrm>
          <a:prstGeom prst="rect">
            <a:avLst/>
          </a:prstGeom>
          <a:ln>
            <a:solidFill>
              <a:srgbClr val="FF0000"/>
            </a:solidFill>
          </a:ln>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dirty="0"/>
              <a:t>1 = participant</a:t>
            </a:r>
          </a:p>
          <a:p>
            <a:r>
              <a:rPr lang="en-US" dirty="0"/>
              <a:t>Collected reward</a:t>
            </a:r>
          </a:p>
        </p:txBody>
      </p:sp>
      <p:cxnSp>
        <p:nvCxnSpPr>
          <p:cNvPr id="49" name="Straight Arrow Connector 48">
            <a:extLst>
              <a:ext uri="{FF2B5EF4-FFF2-40B4-BE49-F238E27FC236}">
                <a16:creationId xmlns:a16="http://schemas.microsoft.com/office/drawing/2014/main" id="{71A0D72D-2DBA-5A4F-8849-F033D41042CA}"/>
              </a:ext>
            </a:extLst>
          </p:cNvPr>
          <p:cNvCxnSpPr>
            <a:cxnSpLocks/>
          </p:cNvCxnSpPr>
          <p:nvPr/>
        </p:nvCxnSpPr>
        <p:spPr>
          <a:xfrm>
            <a:off x="9865592" y="1358152"/>
            <a:ext cx="55913" cy="1501341"/>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50" name="TextBox 49">
            <a:extLst>
              <a:ext uri="{FF2B5EF4-FFF2-40B4-BE49-F238E27FC236}">
                <a16:creationId xmlns:a16="http://schemas.microsoft.com/office/drawing/2014/main" id="{54B9BD3F-5DC3-E845-ADBB-A0D5706ED215}"/>
              </a:ext>
            </a:extLst>
          </p:cNvPr>
          <p:cNvSpPr txBox="1"/>
          <p:nvPr/>
        </p:nvSpPr>
        <p:spPr>
          <a:xfrm>
            <a:off x="9549283" y="711821"/>
            <a:ext cx="2274121" cy="646331"/>
          </a:xfrm>
          <a:prstGeom prst="rect">
            <a:avLst/>
          </a:prstGeom>
          <a:ln>
            <a:solidFill>
              <a:schemeClr val="tx1"/>
            </a:solidFill>
          </a:ln>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dirty="0"/>
              <a:t>F = Food, M = Money,</a:t>
            </a:r>
          </a:p>
          <a:p>
            <a:r>
              <a:rPr lang="en-US" dirty="0"/>
              <a:t>W = Water</a:t>
            </a:r>
          </a:p>
        </p:txBody>
      </p:sp>
      <p:cxnSp>
        <p:nvCxnSpPr>
          <p:cNvPr id="54" name="Straight Arrow Connector 53">
            <a:extLst>
              <a:ext uri="{FF2B5EF4-FFF2-40B4-BE49-F238E27FC236}">
                <a16:creationId xmlns:a16="http://schemas.microsoft.com/office/drawing/2014/main" id="{C2696AEC-3166-1540-BF61-75D97BADA330}"/>
              </a:ext>
            </a:extLst>
          </p:cNvPr>
          <p:cNvCxnSpPr>
            <a:cxnSpLocks/>
          </p:cNvCxnSpPr>
          <p:nvPr/>
        </p:nvCxnSpPr>
        <p:spPr>
          <a:xfrm>
            <a:off x="10142924" y="1700519"/>
            <a:ext cx="403687" cy="1182362"/>
          </a:xfrm>
          <a:prstGeom prst="straightConnector1">
            <a:avLst/>
          </a:prstGeom>
          <a:ln w="38100">
            <a:solidFill>
              <a:schemeClr val="accent2"/>
            </a:solidFill>
            <a:tailEnd type="triangle"/>
          </a:ln>
        </p:spPr>
        <p:style>
          <a:lnRef idx="1">
            <a:schemeClr val="dk1"/>
          </a:lnRef>
          <a:fillRef idx="0">
            <a:schemeClr val="dk1"/>
          </a:fillRef>
          <a:effectRef idx="0">
            <a:schemeClr val="dk1"/>
          </a:effectRef>
          <a:fontRef idx="minor">
            <a:schemeClr val="tx1"/>
          </a:fontRef>
        </p:style>
      </p:cxnSp>
      <p:sp>
        <p:nvSpPr>
          <p:cNvPr id="55" name="TextBox 54">
            <a:extLst>
              <a:ext uri="{FF2B5EF4-FFF2-40B4-BE49-F238E27FC236}">
                <a16:creationId xmlns:a16="http://schemas.microsoft.com/office/drawing/2014/main" id="{820EF635-D8C8-F743-88D7-7F2E0B7F74F1}"/>
              </a:ext>
            </a:extLst>
          </p:cNvPr>
          <p:cNvSpPr txBox="1"/>
          <p:nvPr/>
        </p:nvSpPr>
        <p:spPr>
          <a:xfrm>
            <a:off x="9942982" y="1366658"/>
            <a:ext cx="2249017" cy="646331"/>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dirty="0"/>
              <a:t>Participant is rotating in place = 1*</a:t>
            </a:r>
          </a:p>
        </p:txBody>
      </p:sp>
      <p:cxnSp>
        <p:nvCxnSpPr>
          <p:cNvPr id="60" name="Straight Arrow Connector 59">
            <a:extLst>
              <a:ext uri="{FF2B5EF4-FFF2-40B4-BE49-F238E27FC236}">
                <a16:creationId xmlns:a16="http://schemas.microsoft.com/office/drawing/2014/main" id="{6F3076B9-A746-9E4A-9624-9F7A6B64FF7E}"/>
              </a:ext>
            </a:extLst>
          </p:cNvPr>
          <p:cNvCxnSpPr>
            <a:cxnSpLocks/>
          </p:cNvCxnSpPr>
          <p:nvPr/>
        </p:nvCxnSpPr>
        <p:spPr>
          <a:xfrm>
            <a:off x="11384506" y="2422206"/>
            <a:ext cx="0" cy="398305"/>
          </a:xfrm>
          <a:prstGeom prst="straightConnector1">
            <a:avLst/>
          </a:prstGeom>
          <a:ln w="38100">
            <a:solidFill>
              <a:schemeClr val="accent1"/>
            </a:solidFill>
            <a:tailEnd type="triangle"/>
          </a:ln>
        </p:spPr>
        <p:style>
          <a:lnRef idx="1">
            <a:schemeClr val="dk1"/>
          </a:lnRef>
          <a:fillRef idx="0">
            <a:schemeClr val="dk1"/>
          </a:fillRef>
          <a:effectRef idx="0">
            <a:schemeClr val="dk1"/>
          </a:effectRef>
          <a:fontRef idx="minor">
            <a:schemeClr val="tx1"/>
          </a:fontRef>
        </p:style>
      </p:cxnSp>
      <p:sp>
        <p:nvSpPr>
          <p:cNvPr id="61" name="TextBox 60">
            <a:extLst>
              <a:ext uri="{FF2B5EF4-FFF2-40B4-BE49-F238E27FC236}">
                <a16:creationId xmlns:a16="http://schemas.microsoft.com/office/drawing/2014/main" id="{445A71B4-05EB-4946-8D74-7C7E0539FA59}"/>
              </a:ext>
            </a:extLst>
          </p:cNvPr>
          <p:cNvSpPr txBox="1"/>
          <p:nvPr/>
        </p:nvSpPr>
        <p:spPr>
          <a:xfrm>
            <a:off x="10546611" y="2047357"/>
            <a:ext cx="1503464" cy="646331"/>
          </a:xfrm>
          <a:prstGeom prst="rect">
            <a:avLst/>
          </a:prstGeom>
          <a:ln>
            <a:solidFill>
              <a:schemeClr val="accent1"/>
            </a:solidFill>
          </a:ln>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dirty="0"/>
              <a:t>Participant is moving = 1*</a:t>
            </a:r>
          </a:p>
        </p:txBody>
      </p:sp>
      <p:sp>
        <p:nvSpPr>
          <p:cNvPr id="63" name="TextBox 62">
            <a:extLst>
              <a:ext uri="{FF2B5EF4-FFF2-40B4-BE49-F238E27FC236}">
                <a16:creationId xmlns:a16="http://schemas.microsoft.com/office/drawing/2014/main" id="{52FF3A75-F0CF-B54C-880A-F8596BBF63FC}"/>
              </a:ext>
            </a:extLst>
          </p:cNvPr>
          <p:cNvSpPr txBox="1"/>
          <p:nvPr/>
        </p:nvSpPr>
        <p:spPr>
          <a:xfrm>
            <a:off x="1754372" y="5953520"/>
            <a:ext cx="9176038" cy="646331"/>
          </a:xfrm>
          <a:prstGeom prst="rect">
            <a:avLst/>
          </a:prstGeom>
          <a:noFill/>
        </p:spPr>
        <p:txBody>
          <a:bodyPr wrap="none" rtlCol="0">
            <a:spAutoFit/>
          </a:bodyPr>
          <a:lstStyle/>
          <a:p>
            <a:r>
              <a:rPr lang="en-US" dirty="0"/>
              <a:t>*Note: Participants can only move forward or backwards or rotate in place. If movement = 0 and</a:t>
            </a:r>
          </a:p>
          <a:p>
            <a:r>
              <a:rPr lang="en-US" dirty="0"/>
              <a:t>Rotation = 0 they are standing in place. Movement and Rotation can never both be 1 </a:t>
            </a:r>
          </a:p>
        </p:txBody>
      </p:sp>
    </p:spTree>
    <p:extLst>
      <p:ext uri="{BB962C8B-B14F-4D97-AF65-F5344CB8AC3E}">
        <p14:creationId xmlns:p14="http://schemas.microsoft.com/office/powerpoint/2010/main" val="2435904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8A1858-F0AC-0343-BDAE-2A88185BBED2}"/>
              </a:ext>
            </a:extLst>
          </p:cNvPr>
          <p:cNvSpPr>
            <a:spLocks noGrp="1"/>
          </p:cNvSpPr>
          <p:nvPr>
            <p:ph type="title"/>
          </p:nvPr>
        </p:nvSpPr>
        <p:spPr>
          <a:xfrm>
            <a:off x="1185701" y="-476269"/>
            <a:ext cx="9014800" cy="1143200"/>
          </a:xfrm>
        </p:spPr>
        <p:txBody>
          <a:bodyPr/>
          <a:lstStyle/>
          <a:p>
            <a:pPr algn="ctr"/>
            <a:r>
              <a:rPr lang="en-US" dirty="0"/>
              <a:t>Task Procedure</a:t>
            </a:r>
          </a:p>
        </p:txBody>
      </p:sp>
      <p:sp>
        <p:nvSpPr>
          <p:cNvPr id="4" name="Slide Number Placeholder 3">
            <a:extLst>
              <a:ext uri="{FF2B5EF4-FFF2-40B4-BE49-F238E27FC236}">
                <a16:creationId xmlns:a16="http://schemas.microsoft.com/office/drawing/2014/main" id="{8D7A42F6-42EA-5841-A038-6F9EDD4382DB}"/>
              </a:ext>
            </a:extLst>
          </p:cNvPr>
          <p:cNvSpPr>
            <a:spLocks noGrp="1"/>
          </p:cNvSpPr>
          <p:nvPr>
            <p:ph type="sldNum" idx="12"/>
          </p:nvPr>
        </p:nvSpPr>
        <p:spPr/>
        <p:txBody>
          <a:bodyPr/>
          <a:lstStyle/>
          <a:p>
            <a:fld id="{00000000-1234-1234-1234-123412341234}" type="slidenum">
              <a:rPr lang="en" smtClean="0"/>
              <a:pPr/>
              <a:t>3</a:t>
            </a:fld>
            <a:endParaRPr lang="en"/>
          </a:p>
        </p:txBody>
      </p:sp>
      <p:pic>
        <p:nvPicPr>
          <p:cNvPr id="8" name="Picture 7">
            <a:extLst>
              <a:ext uri="{FF2B5EF4-FFF2-40B4-BE49-F238E27FC236}">
                <a16:creationId xmlns:a16="http://schemas.microsoft.com/office/drawing/2014/main" id="{A074F20A-BF18-CF48-A120-6D782CA86A37}"/>
              </a:ext>
            </a:extLst>
          </p:cNvPr>
          <p:cNvPicPr>
            <a:picLocks noChangeAspect="1"/>
          </p:cNvPicPr>
          <p:nvPr/>
        </p:nvPicPr>
        <p:blipFill>
          <a:blip r:embed="rId3"/>
          <a:stretch>
            <a:fillRect/>
          </a:stretch>
        </p:blipFill>
        <p:spPr>
          <a:xfrm>
            <a:off x="3014060" y="666931"/>
            <a:ext cx="5758692" cy="1897751"/>
          </a:xfrm>
          <a:prstGeom prst="rect">
            <a:avLst/>
          </a:prstGeom>
          <a:ln w="12700" cap="sq">
            <a:solidFill>
              <a:srgbClr val="000000"/>
            </a:solidFill>
            <a:prstDash val="solid"/>
            <a:miter lim="800000"/>
          </a:ln>
          <a:effectLst>
            <a:outerShdw blurRad="50800" dist="38100" dir="2700000" algn="tl" rotWithShape="0">
              <a:srgbClr val="000000">
                <a:alpha val="43000"/>
              </a:srgbClr>
            </a:outerShdw>
          </a:effectLst>
        </p:spPr>
      </p:pic>
      <p:pic>
        <p:nvPicPr>
          <p:cNvPr id="10" name="Picture 9">
            <a:extLst>
              <a:ext uri="{FF2B5EF4-FFF2-40B4-BE49-F238E27FC236}">
                <a16:creationId xmlns:a16="http://schemas.microsoft.com/office/drawing/2014/main" id="{8E3A57CE-A553-0945-98E0-12BD5023BC1B}"/>
              </a:ext>
            </a:extLst>
          </p:cNvPr>
          <p:cNvPicPr>
            <a:picLocks noChangeAspect="1"/>
          </p:cNvPicPr>
          <p:nvPr/>
        </p:nvPicPr>
        <p:blipFill>
          <a:blip r:embed="rId4"/>
          <a:stretch>
            <a:fillRect/>
          </a:stretch>
        </p:blipFill>
        <p:spPr>
          <a:xfrm>
            <a:off x="122041" y="2904924"/>
            <a:ext cx="5027103" cy="2531227"/>
          </a:xfrm>
          <a:prstGeom prst="rect">
            <a:avLst/>
          </a:prstGeom>
          <a:ln w="12700" cap="sq">
            <a:solidFill>
              <a:srgbClr val="000000"/>
            </a:solidFill>
            <a:prstDash val="solid"/>
            <a:miter lim="800000"/>
          </a:ln>
          <a:effectLst>
            <a:outerShdw blurRad="50800" dist="38100" dir="2700000" algn="tl" rotWithShape="0">
              <a:srgbClr val="000000">
                <a:alpha val="43000"/>
              </a:srgbClr>
            </a:outerShdw>
          </a:effectLst>
        </p:spPr>
      </p:pic>
      <p:pic>
        <p:nvPicPr>
          <p:cNvPr id="12" name="Picture 11">
            <a:extLst>
              <a:ext uri="{FF2B5EF4-FFF2-40B4-BE49-F238E27FC236}">
                <a16:creationId xmlns:a16="http://schemas.microsoft.com/office/drawing/2014/main" id="{22F5D166-6D2F-6E43-B9FD-775D79C133D1}"/>
              </a:ext>
            </a:extLst>
          </p:cNvPr>
          <p:cNvPicPr>
            <a:picLocks noChangeAspect="1"/>
          </p:cNvPicPr>
          <p:nvPr/>
        </p:nvPicPr>
        <p:blipFill>
          <a:blip r:embed="rId5"/>
          <a:stretch>
            <a:fillRect/>
          </a:stretch>
        </p:blipFill>
        <p:spPr>
          <a:xfrm>
            <a:off x="6286881" y="2904924"/>
            <a:ext cx="5728681" cy="2531227"/>
          </a:xfrm>
          <a:prstGeom prst="rect">
            <a:avLst/>
          </a:prstGeom>
          <a:ln w="12700" cap="sq">
            <a:solidFill>
              <a:srgbClr val="000000"/>
            </a:solidFill>
            <a:prstDash val="solid"/>
            <a:miter lim="800000"/>
          </a:ln>
          <a:effectLst>
            <a:outerShdw blurRad="50800" dist="38100" dir="2700000" algn="tl" rotWithShape="0">
              <a:srgbClr val="000000">
                <a:alpha val="43000"/>
              </a:srgbClr>
            </a:outerShdw>
          </a:effectLst>
        </p:spPr>
      </p:pic>
      <p:cxnSp>
        <p:nvCxnSpPr>
          <p:cNvPr id="17" name="Straight Arrow Connector 16">
            <a:extLst>
              <a:ext uri="{FF2B5EF4-FFF2-40B4-BE49-F238E27FC236}">
                <a16:creationId xmlns:a16="http://schemas.microsoft.com/office/drawing/2014/main" id="{B9081209-A795-2D48-8156-2B43C247D697}"/>
              </a:ext>
            </a:extLst>
          </p:cNvPr>
          <p:cNvCxnSpPr>
            <a:cxnSpLocks/>
          </p:cNvCxnSpPr>
          <p:nvPr/>
        </p:nvCxnSpPr>
        <p:spPr>
          <a:xfrm flipH="1">
            <a:off x="1577814" y="1949303"/>
            <a:ext cx="1057777" cy="96151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D10786F6-5FED-5649-ADBF-5AB53279BDB3}"/>
              </a:ext>
            </a:extLst>
          </p:cNvPr>
          <p:cNvCxnSpPr>
            <a:cxnSpLocks/>
          </p:cNvCxnSpPr>
          <p:nvPr/>
        </p:nvCxnSpPr>
        <p:spPr>
          <a:xfrm>
            <a:off x="9151222" y="1949303"/>
            <a:ext cx="771319" cy="108432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39F61ED8-B209-1842-9C41-4F67801962B6}"/>
              </a:ext>
            </a:extLst>
          </p:cNvPr>
          <p:cNvSpPr txBox="1"/>
          <p:nvPr/>
        </p:nvSpPr>
        <p:spPr>
          <a:xfrm>
            <a:off x="122041" y="5518852"/>
            <a:ext cx="11393019" cy="1277273"/>
          </a:xfrm>
          <a:prstGeom prst="rect">
            <a:avLst/>
          </a:prstGeom>
          <a:noFill/>
        </p:spPr>
        <p:txBody>
          <a:bodyPr wrap="square" rtlCol="0">
            <a:spAutoFit/>
          </a:bodyPr>
          <a:lstStyle/>
          <a:p>
            <a:r>
              <a:rPr lang="en-US" sz="1100" b="1" dirty="0"/>
              <a:t>1. </a:t>
            </a:r>
            <a:r>
              <a:rPr lang="en-US" sz="1100" dirty="0"/>
              <a:t>During Familiarization and refamiliarization participants explore the environment freely, they are asked periodically to identify their position on an allocentric map. </a:t>
            </a:r>
            <a:endParaRPr lang="en-US" sz="1100" b="1" dirty="0"/>
          </a:p>
          <a:p>
            <a:r>
              <a:rPr lang="en-US" sz="1100" b="1" dirty="0"/>
              <a:t>2</a:t>
            </a:r>
            <a:r>
              <a:rPr lang="en-US" sz="1100" dirty="0"/>
              <a:t>: Blocked training occurs for each reward item. Participants complete several visible trials, then several invisible trials. </a:t>
            </a:r>
          </a:p>
          <a:p>
            <a:r>
              <a:rPr lang="en-US" sz="1100" dirty="0"/>
              <a:t>Each trial the participant is cued with the reward item the are to look for then placed into the environment and instructed</a:t>
            </a:r>
          </a:p>
          <a:p>
            <a:r>
              <a:rPr lang="en-US" sz="1100" dirty="0"/>
              <a:t>To find it </a:t>
            </a:r>
          </a:p>
          <a:p>
            <a:r>
              <a:rPr lang="en-US" sz="1100" b="1" dirty="0"/>
              <a:t>3</a:t>
            </a:r>
            <a:r>
              <a:rPr lang="en-US" sz="1100" dirty="0"/>
              <a:t>: Interleaved training is completely randomized and 90% of rewards are invisible. There is a  one visible trial for each reward type that occurs in within the first 13 trials of the interleaved block, Participants are cued with a  </a:t>
            </a:r>
          </a:p>
          <a:p>
            <a:r>
              <a:rPr lang="en-US" sz="1100" b="1" dirty="0"/>
              <a:t>4</a:t>
            </a:r>
            <a:r>
              <a:rPr lang="en-US" sz="1100" dirty="0"/>
              <a:t>: During test participants are cued with random rewards and have 20 seconds on each trial to find them. They aren’t given any feedback whether they found the reward or not. </a:t>
            </a:r>
          </a:p>
        </p:txBody>
      </p:sp>
      <p:sp>
        <p:nvSpPr>
          <p:cNvPr id="5" name="TextBox 4">
            <a:extLst>
              <a:ext uri="{FF2B5EF4-FFF2-40B4-BE49-F238E27FC236}">
                <a16:creationId xmlns:a16="http://schemas.microsoft.com/office/drawing/2014/main" id="{BD527CA3-630F-624D-AABC-3427FC9AA7C0}"/>
              </a:ext>
            </a:extLst>
          </p:cNvPr>
          <p:cNvSpPr txBox="1"/>
          <p:nvPr/>
        </p:nvSpPr>
        <p:spPr>
          <a:xfrm>
            <a:off x="9922541" y="3273277"/>
            <a:ext cx="555921" cy="369332"/>
          </a:xfrm>
          <a:prstGeom prst="rect">
            <a:avLst/>
          </a:prstGeom>
          <a:solidFill>
            <a:schemeClr val="bg1"/>
          </a:solidFill>
        </p:spPr>
        <p:txBody>
          <a:bodyPr wrap="none" rtlCol="0">
            <a:spAutoFit/>
          </a:bodyPr>
          <a:lstStyle/>
          <a:p>
            <a:r>
              <a:rPr lang="en-US" dirty="0"/>
              <a:t>Test</a:t>
            </a:r>
          </a:p>
        </p:txBody>
      </p:sp>
      <p:sp>
        <p:nvSpPr>
          <p:cNvPr id="6" name="TextBox 5">
            <a:extLst>
              <a:ext uri="{FF2B5EF4-FFF2-40B4-BE49-F238E27FC236}">
                <a16:creationId xmlns:a16="http://schemas.microsoft.com/office/drawing/2014/main" id="{7268B01F-31A2-214C-A7BE-4C5B77D81F71}"/>
              </a:ext>
            </a:extLst>
          </p:cNvPr>
          <p:cNvSpPr txBox="1"/>
          <p:nvPr/>
        </p:nvSpPr>
        <p:spPr>
          <a:xfrm>
            <a:off x="619353" y="2472539"/>
            <a:ext cx="301686" cy="369332"/>
          </a:xfrm>
          <a:prstGeom prst="rect">
            <a:avLst/>
          </a:prstGeom>
          <a:ln>
            <a:solidFill>
              <a:srgbClr val="FF0000"/>
            </a:solidFill>
          </a:ln>
        </p:spPr>
        <p:style>
          <a:lnRef idx="2">
            <a:schemeClr val="accent2"/>
          </a:lnRef>
          <a:fillRef idx="1">
            <a:schemeClr val="lt1"/>
          </a:fillRef>
          <a:effectRef idx="0">
            <a:schemeClr val="accent2"/>
          </a:effectRef>
          <a:fontRef idx="minor">
            <a:schemeClr val="dk1"/>
          </a:fontRef>
        </p:style>
        <p:txBody>
          <a:bodyPr wrap="none" rtlCol="0">
            <a:spAutoFit/>
          </a:bodyPr>
          <a:lstStyle/>
          <a:p>
            <a:r>
              <a:rPr lang="en-US" dirty="0">
                <a:solidFill>
                  <a:srgbClr val="FF0000"/>
                </a:solidFill>
              </a:rPr>
              <a:t>1</a:t>
            </a:r>
          </a:p>
        </p:txBody>
      </p:sp>
      <p:sp>
        <p:nvSpPr>
          <p:cNvPr id="13" name="TextBox 12">
            <a:extLst>
              <a:ext uri="{FF2B5EF4-FFF2-40B4-BE49-F238E27FC236}">
                <a16:creationId xmlns:a16="http://schemas.microsoft.com/office/drawing/2014/main" id="{2AAEDD26-7560-D546-AF4B-C4656FE379D4}"/>
              </a:ext>
            </a:extLst>
          </p:cNvPr>
          <p:cNvSpPr txBox="1"/>
          <p:nvPr/>
        </p:nvSpPr>
        <p:spPr>
          <a:xfrm>
            <a:off x="2581625" y="2491466"/>
            <a:ext cx="301686" cy="369332"/>
          </a:xfrm>
          <a:prstGeom prst="rect">
            <a:avLst/>
          </a:prstGeom>
          <a:ln>
            <a:solidFill>
              <a:srgbClr val="FF0000"/>
            </a:solidFill>
          </a:ln>
        </p:spPr>
        <p:style>
          <a:lnRef idx="2">
            <a:schemeClr val="accent2"/>
          </a:lnRef>
          <a:fillRef idx="1">
            <a:schemeClr val="lt1"/>
          </a:fillRef>
          <a:effectRef idx="0">
            <a:schemeClr val="accent2"/>
          </a:effectRef>
          <a:fontRef idx="minor">
            <a:schemeClr val="dk1"/>
          </a:fontRef>
        </p:style>
        <p:txBody>
          <a:bodyPr wrap="none" rtlCol="0">
            <a:spAutoFit/>
          </a:bodyPr>
          <a:lstStyle/>
          <a:p>
            <a:r>
              <a:rPr lang="en-US" dirty="0">
                <a:solidFill>
                  <a:srgbClr val="FF0000"/>
                </a:solidFill>
              </a:rPr>
              <a:t>2</a:t>
            </a:r>
          </a:p>
        </p:txBody>
      </p:sp>
      <p:sp>
        <p:nvSpPr>
          <p:cNvPr id="15" name="TextBox 14">
            <a:extLst>
              <a:ext uri="{FF2B5EF4-FFF2-40B4-BE49-F238E27FC236}">
                <a16:creationId xmlns:a16="http://schemas.microsoft.com/office/drawing/2014/main" id="{A7366EFE-68B9-104B-8AFA-6DD131E1B0BA}"/>
              </a:ext>
            </a:extLst>
          </p:cNvPr>
          <p:cNvSpPr txBox="1"/>
          <p:nvPr/>
        </p:nvSpPr>
        <p:spPr>
          <a:xfrm>
            <a:off x="4225812" y="2504066"/>
            <a:ext cx="301686" cy="369332"/>
          </a:xfrm>
          <a:prstGeom prst="rect">
            <a:avLst/>
          </a:prstGeom>
          <a:ln>
            <a:solidFill>
              <a:srgbClr val="FF0000"/>
            </a:solidFill>
          </a:ln>
        </p:spPr>
        <p:style>
          <a:lnRef idx="2">
            <a:schemeClr val="accent2"/>
          </a:lnRef>
          <a:fillRef idx="1">
            <a:schemeClr val="lt1"/>
          </a:fillRef>
          <a:effectRef idx="0">
            <a:schemeClr val="accent2"/>
          </a:effectRef>
          <a:fontRef idx="minor">
            <a:schemeClr val="dk1"/>
          </a:fontRef>
        </p:style>
        <p:txBody>
          <a:bodyPr wrap="none" rtlCol="0">
            <a:spAutoFit/>
          </a:bodyPr>
          <a:lstStyle/>
          <a:p>
            <a:r>
              <a:rPr lang="en-US" dirty="0">
                <a:solidFill>
                  <a:srgbClr val="FF0000"/>
                </a:solidFill>
              </a:rPr>
              <a:t>3</a:t>
            </a:r>
          </a:p>
        </p:txBody>
      </p:sp>
      <p:sp>
        <p:nvSpPr>
          <p:cNvPr id="16" name="TextBox 15">
            <a:extLst>
              <a:ext uri="{FF2B5EF4-FFF2-40B4-BE49-F238E27FC236}">
                <a16:creationId xmlns:a16="http://schemas.microsoft.com/office/drawing/2014/main" id="{8079B832-6AEB-8643-B1AE-6450C60193C7}"/>
              </a:ext>
            </a:extLst>
          </p:cNvPr>
          <p:cNvSpPr txBox="1"/>
          <p:nvPr/>
        </p:nvSpPr>
        <p:spPr>
          <a:xfrm>
            <a:off x="10327619" y="2472539"/>
            <a:ext cx="301686" cy="369332"/>
          </a:xfrm>
          <a:prstGeom prst="rect">
            <a:avLst/>
          </a:prstGeom>
          <a:ln>
            <a:solidFill>
              <a:srgbClr val="FF0000"/>
            </a:solidFill>
          </a:ln>
        </p:spPr>
        <p:style>
          <a:lnRef idx="2">
            <a:schemeClr val="accent2"/>
          </a:lnRef>
          <a:fillRef idx="1">
            <a:schemeClr val="lt1"/>
          </a:fillRef>
          <a:effectRef idx="0">
            <a:schemeClr val="accent2"/>
          </a:effectRef>
          <a:fontRef idx="minor">
            <a:schemeClr val="dk1"/>
          </a:fontRef>
        </p:style>
        <p:txBody>
          <a:bodyPr wrap="none" rtlCol="0">
            <a:spAutoFit/>
          </a:bodyPr>
          <a:lstStyle/>
          <a:p>
            <a:r>
              <a:rPr lang="en-US" dirty="0">
                <a:solidFill>
                  <a:srgbClr val="FF0000"/>
                </a:solidFill>
              </a:rPr>
              <a:t>4</a:t>
            </a:r>
          </a:p>
        </p:txBody>
      </p:sp>
      <p:sp>
        <p:nvSpPr>
          <p:cNvPr id="18" name="TextBox 17">
            <a:extLst>
              <a:ext uri="{FF2B5EF4-FFF2-40B4-BE49-F238E27FC236}">
                <a16:creationId xmlns:a16="http://schemas.microsoft.com/office/drawing/2014/main" id="{CE855EA4-14EC-8D4B-A74A-C25ED4BB229D}"/>
              </a:ext>
            </a:extLst>
          </p:cNvPr>
          <p:cNvSpPr txBox="1"/>
          <p:nvPr/>
        </p:nvSpPr>
        <p:spPr>
          <a:xfrm>
            <a:off x="7159320" y="2537347"/>
            <a:ext cx="301686" cy="369332"/>
          </a:xfrm>
          <a:prstGeom prst="rect">
            <a:avLst/>
          </a:prstGeom>
          <a:ln>
            <a:solidFill>
              <a:srgbClr val="FF0000"/>
            </a:solidFill>
          </a:ln>
        </p:spPr>
        <p:style>
          <a:lnRef idx="2">
            <a:schemeClr val="accent2"/>
          </a:lnRef>
          <a:fillRef idx="1">
            <a:schemeClr val="lt1"/>
          </a:fillRef>
          <a:effectRef idx="0">
            <a:schemeClr val="accent2"/>
          </a:effectRef>
          <a:fontRef idx="minor">
            <a:schemeClr val="dk1"/>
          </a:fontRef>
        </p:style>
        <p:txBody>
          <a:bodyPr wrap="none" rtlCol="0">
            <a:spAutoFit/>
          </a:bodyPr>
          <a:lstStyle/>
          <a:p>
            <a:r>
              <a:rPr lang="en-US" dirty="0">
                <a:solidFill>
                  <a:srgbClr val="FF0000"/>
                </a:solidFill>
              </a:rPr>
              <a:t>1</a:t>
            </a:r>
          </a:p>
        </p:txBody>
      </p:sp>
    </p:spTree>
    <p:extLst>
      <p:ext uri="{BB962C8B-B14F-4D97-AF65-F5344CB8AC3E}">
        <p14:creationId xmlns:p14="http://schemas.microsoft.com/office/powerpoint/2010/main" val="42869931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F99661B1-CDC3-431E-832D-CDC7AEA42550}"/>
              </a:ext>
            </a:extLst>
          </p:cNvPr>
          <p:cNvSpPr>
            <a:spLocks noGrp="1"/>
          </p:cNvSpPr>
          <p:nvPr>
            <p:ph type="sldNum" idx="12"/>
          </p:nvPr>
        </p:nvSpPr>
        <p:spPr/>
        <p:txBody>
          <a:bodyPr/>
          <a:lstStyle/>
          <a:p>
            <a:fld id="{00000000-1234-1234-1234-123412341234}" type="slidenum">
              <a:rPr lang="en" smtClean="0"/>
              <a:pPr/>
              <a:t>4</a:t>
            </a:fld>
            <a:endParaRPr lang="en"/>
          </a:p>
        </p:txBody>
      </p:sp>
      <p:pic>
        <p:nvPicPr>
          <p:cNvPr id="2" name="Experiment1">
            <a:hlinkClick r:id="" action="ppaction://media"/>
            <a:extLst>
              <a:ext uri="{FF2B5EF4-FFF2-40B4-BE49-F238E27FC236}">
                <a16:creationId xmlns:a16="http://schemas.microsoft.com/office/drawing/2014/main" id="{FDDEA9A6-AC13-4248-AFC6-77D06C45147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92000" cy="6858000"/>
          </a:xfrm>
          <a:prstGeom prst="rect">
            <a:avLst/>
          </a:prstGeom>
        </p:spPr>
      </p:pic>
    </p:spTree>
    <p:extLst>
      <p:ext uri="{BB962C8B-B14F-4D97-AF65-F5344CB8AC3E}">
        <p14:creationId xmlns:p14="http://schemas.microsoft.com/office/powerpoint/2010/main" val="18327208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737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C1C249-E5EC-A04F-99C0-63E15EE1AF4C}"/>
              </a:ext>
            </a:extLst>
          </p:cNvPr>
          <p:cNvSpPr>
            <a:spLocks noGrp="1"/>
          </p:cNvSpPr>
          <p:nvPr>
            <p:ph type="title"/>
          </p:nvPr>
        </p:nvSpPr>
        <p:spPr>
          <a:xfrm>
            <a:off x="188573" y="144995"/>
            <a:ext cx="9014800" cy="1143200"/>
          </a:xfrm>
        </p:spPr>
        <p:txBody>
          <a:bodyPr/>
          <a:lstStyle/>
          <a:p>
            <a:r>
              <a:rPr lang="en-US" dirty="0"/>
              <a:t>Reward Generation</a:t>
            </a:r>
          </a:p>
        </p:txBody>
      </p:sp>
      <p:sp>
        <p:nvSpPr>
          <p:cNvPr id="3" name="Text Placeholder 2">
            <a:extLst>
              <a:ext uri="{FF2B5EF4-FFF2-40B4-BE49-F238E27FC236}">
                <a16:creationId xmlns:a16="http://schemas.microsoft.com/office/drawing/2014/main" id="{2FC70356-8AB4-A94C-BF53-BDD680850DC9}"/>
              </a:ext>
            </a:extLst>
          </p:cNvPr>
          <p:cNvSpPr>
            <a:spLocks noGrp="1"/>
          </p:cNvSpPr>
          <p:nvPr>
            <p:ph type="body" idx="1"/>
          </p:nvPr>
        </p:nvSpPr>
        <p:spPr>
          <a:xfrm>
            <a:off x="188573" y="1470561"/>
            <a:ext cx="9014800" cy="1329835"/>
          </a:xfrm>
        </p:spPr>
        <p:txBody>
          <a:bodyPr>
            <a:normAutofit/>
          </a:bodyPr>
          <a:lstStyle/>
          <a:p>
            <a:r>
              <a:rPr lang="en-US" dirty="0"/>
              <a:t>Rewards are randomly generated on a 2D gaussian distribution </a:t>
            </a:r>
          </a:p>
          <a:p>
            <a:pPr marL="0" indent="0">
              <a:buNone/>
            </a:pPr>
            <a:endParaRPr lang="en-US" dirty="0"/>
          </a:p>
        </p:txBody>
      </p:sp>
      <p:sp>
        <p:nvSpPr>
          <p:cNvPr id="4" name="Slide Number Placeholder 3">
            <a:extLst>
              <a:ext uri="{FF2B5EF4-FFF2-40B4-BE49-F238E27FC236}">
                <a16:creationId xmlns:a16="http://schemas.microsoft.com/office/drawing/2014/main" id="{99BB8CC8-0260-3941-A42B-C25B589E6889}"/>
              </a:ext>
            </a:extLst>
          </p:cNvPr>
          <p:cNvSpPr>
            <a:spLocks noGrp="1"/>
          </p:cNvSpPr>
          <p:nvPr>
            <p:ph type="sldNum" idx="12"/>
          </p:nvPr>
        </p:nvSpPr>
        <p:spPr/>
        <p:txBody>
          <a:bodyPr/>
          <a:lstStyle/>
          <a:p>
            <a:fld id="{00000000-1234-1234-1234-123412341234}" type="slidenum">
              <a:rPr lang="en" smtClean="0"/>
              <a:pPr/>
              <a:t>5</a:t>
            </a:fld>
            <a:endParaRPr lang="en"/>
          </a:p>
        </p:txBody>
      </p:sp>
      <p:sp>
        <p:nvSpPr>
          <p:cNvPr id="5" name="Oval 4">
            <a:extLst>
              <a:ext uri="{FF2B5EF4-FFF2-40B4-BE49-F238E27FC236}">
                <a16:creationId xmlns:a16="http://schemas.microsoft.com/office/drawing/2014/main" id="{DDDFFD10-0AC6-EE43-9C6B-8F509D9D9EB0}"/>
              </a:ext>
            </a:extLst>
          </p:cNvPr>
          <p:cNvSpPr/>
          <p:nvPr/>
        </p:nvSpPr>
        <p:spPr>
          <a:xfrm>
            <a:off x="4557000" y="4679737"/>
            <a:ext cx="801889" cy="801889"/>
          </a:xfrm>
          <a:prstGeom prst="ellips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6" name="Oval 5">
            <a:extLst>
              <a:ext uri="{FF2B5EF4-FFF2-40B4-BE49-F238E27FC236}">
                <a16:creationId xmlns:a16="http://schemas.microsoft.com/office/drawing/2014/main" id="{9FE6B6FF-1F0C-D84A-BBB1-F4C7EA1FB9F7}"/>
              </a:ext>
            </a:extLst>
          </p:cNvPr>
          <p:cNvSpPr/>
          <p:nvPr/>
        </p:nvSpPr>
        <p:spPr>
          <a:xfrm>
            <a:off x="4189466" y="4312203"/>
            <a:ext cx="1536956" cy="1536956"/>
          </a:xfrm>
          <a:prstGeom prst="ellips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p>
        </p:txBody>
      </p:sp>
      <p:sp>
        <p:nvSpPr>
          <p:cNvPr id="11" name="Oval 10">
            <a:extLst>
              <a:ext uri="{FF2B5EF4-FFF2-40B4-BE49-F238E27FC236}">
                <a16:creationId xmlns:a16="http://schemas.microsoft.com/office/drawing/2014/main" id="{3431BA46-FC22-374B-8D94-DAE1E53D29FD}"/>
              </a:ext>
            </a:extLst>
          </p:cNvPr>
          <p:cNvSpPr/>
          <p:nvPr/>
        </p:nvSpPr>
        <p:spPr>
          <a:xfrm>
            <a:off x="4925212" y="5047950"/>
            <a:ext cx="65461" cy="65461"/>
          </a:xfrm>
          <a:prstGeom prst="ellipse">
            <a:avLst/>
          </a:prstGeom>
          <a:solidFill>
            <a:schemeClr val="tx1"/>
          </a:solidFill>
          <a:ln w="38100">
            <a:solidFill>
              <a:schemeClr val="tx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sz="2400"/>
          </a:p>
        </p:txBody>
      </p:sp>
      <p:sp>
        <p:nvSpPr>
          <p:cNvPr id="21" name="TextBox 20">
            <a:extLst>
              <a:ext uri="{FF2B5EF4-FFF2-40B4-BE49-F238E27FC236}">
                <a16:creationId xmlns:a16="http://schemas.microsoft.com/office/drawing/2014/main" id="{34CD5D95-4736-4841-8090-A12BD2BE20DB}"/>
              </a:ext>
            </a:extLst>
          </p:cNvPr>
          <p:cNvSpPr txBox="1"/>
          <p:nvPr/>
        </p:nvSpPr>
        <p:spPr>
          <a:xfrm>
            <a:off x="5850525" y="3828069"/>
            <a:ext cx="1872629" cy="461665"/>
          </a:xfrm>
          <a:prstGeom prst="rect">
            <a:avLst/>
          </a:prstGeom>
          <a:noFill/>
        </p:spPr>
        <p:txBody>
          <a:bodyPr wrap="none" rtlCol="0">
            <a:spAutoFit/>
          </a:bodyPr>
          <a:lstStyle/>
          <a:p>
            <a:r>
              <a:rPr lang="en-US" sz="2400" dirty="0"/>
              <a:t>1 SD = 2 units</a:t>
            </a:r>
          </a:p>
        </p:txBody>
      </p:sp>
      <p:sp>
        <p:nvSpPr>
          <p:cNvPr id="22" name="TextBox 21">
            <a:extLst>
              <a:ext uri="{FF2B5EF4-FFF2-40B4-BE49-F238E27FC236}">
                <a16:creationId xmlns:a16="http://schemas.microsoft.com/office/drawing/2014/main" id="{BDFD9B62-0977-A744-9DFD-2C95EAEE81C9}"/>
              </a:ext>
            </a:extLst>
          </p:cNvPr>
          <p:cNvSpPr txBox="1"/>
          <p:nvPr/>
        </p:nvSpPr>
        <p:spPr>
          <a:xfrm>
            <a:off x="9939219" y="6268041"/>
            <a:ext cx="2286908" cy="461665"/>
          </a:xfrm>
          <a:prstGeom prst="rect">
            <a:avLst/>
          </a:prstGeom>
          <a:noFill/>
          <a:ln>
            <a:solidFill>
              <a:schemeClr val="accent1"/>
            </a:solidFill>
          </a:ln>
        </p:spPr>
        <p:txBody>
          <a:bodyPr wrap="none" rtlCol="0">
            <a:spAutoFit/>
          </a:bodyPr>
          <a:lstStyle/>
          <a:p>
            <a:r>
              <a:rPr lang="en-US" sz="2400" dirty="0">
                <a:hlinkClick r:id="rId2" action="ppaction://hlinksldjump"/>
              </a:rPr>
              <a:t>Back to Contents</a:t>
            </a:r>
            <a:endParaRPr lang="en-US" sz="2400" dirty="0"/>
          </a:p>
        </p:txBody>
      </p:sp>
      <p:sp>
        <p:nvSpPr>
          <p:cNvPr id="10" name="Rectangle 9">
            <a:extLst>
              <a:ext uri="{FF2B5EF4-FFF2-40B4-BE49-F238E27FC236}">
                <a16:creationId xmlns:a16="http://schemas.microsoft.com/office/drawing/2014/main" id="{7C9E6C63-59A5-5C48-A0E1-1704879D27D7}"/>
              </a:ext>
            </a:extLst>
          </p:cNvPr>
          <p:cNvSpPr/>
          <p:nvPr/>
        </p:nvSpPr>
        <p:spPr>
          <a:xfrm>
            <a:off x="3698513" y="2568948"/>
            <a:ext cx="4148552" cy="3647745"/>
          </a:xfrm>
          <a:prstGeom prst="rect">
            <a:avLst/>
          </a:prstGeom>
          <a:no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2400"/>
          </a:p>
        </p:txBody>
      </p:sp>
      <p:cxnSp>
        <p:nvCxnSpPr>
          <p:cNvPr id="24" name="Straight Arrow Connector 23">
            <a:extLst>
              <a:ext uri="{FF2B5EF4-FFF2-40B4-BE49-F238E27FC236}">
                <a16:creationId xmlns:a16="http://schemas.microsoft.com/office/drawing/2014/main" id="{A1822621-1E2F-DB4F-BD8D-885C19C11CAF}"/>
              </a:ext>
            </a:extLst>
          </p:cNvPr>
          <p:cNvCxnSpPr>
            <a:endCxn id="5" idx="7"/>
          </p:cNvCxnSpPr>
          <p:nvPr/>
        </p:nvCxnSpPr>
        <p:spPr>
          <a:xfrm flipH="1">
            <a:off x="5241455" y="4132188"/>
            <a:ext cx="797268" cy="66498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9C4316BC-F16E-4140-9296-C1EE8C037429}"/>
              </a:ext>
            </a:extLst>
          </p:cNvPr>
          <p:cNvSpPr txBox="1"/>
          <p:nvPr/>
        </p:nvSpPr>
        <p:spPr>
          <a:xfrm>
            <a:off x="5910221" y="4337373"/>
            <a:ext cx="1872629" cy="461665"/>
          </a:xfrm>
          <a:prstGeom prst="rect">
            <a:avLst/>
          </a:prstGeom>
          <a:noFill/>
        </p:spPr>
        <p:txBody>
          <a:bodyPr wrap="none" rtlCol="0">
            <a:spAutoFit/>
          </a:bodyPr>
          <a:lstStyle/>
          <a:p>
            <a:r>
              <a:rPr lang="en-US" sz="2400" dirty="0"/>
              <a:t>2 SD = 4 units</a:t>
            </a:r>
          </a:p>
        </p:txBody>
      </p:sp>
      <p:cxnSp>
        <p:nvCxnSpPr>
          <p:cNvPr id="26" name="Straight Arrow Connector 25">
            <a:extLst>
              <a:ext uri="{FF2B5EF4-FFF2-40B4-BE49-F238E27FC236}">
                <a16:creationId xmlns:a16="http://schemas.microsoft.com/office/drawing/2014/main" id="{D78D3277-8329-7C41-817A-66E56FE74EE9}"/>
              </a:ext>
            </a:extLst>
          </p:cNvPr>
          <p:cNvCxnSpPr/>
          <p:nvPr/>
        </p:nvCxnSpPr>
        <p:spPr>
          <a:xfrm flipH="1">
            <a:off x="5689407" y="4605555"/>
            <a:ext cx="797268" cy="66498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7" name="Rectangle 26">
            <a:extLst>
              <a:ext uri="{FF2B5EF4-FFF2-40B4-BE49-F238E27FC236}">
                <a16:creationId xmlns:a16="http://schemas.microsoft.com/office/drawing/2014/main" id="{B8AB4D6B-A8AF-5244-BD76-F16B3E7953B3}"/>
              </a:ext>
            </a:extLst>
          </p:cNvPr>
          <p:cNvSpPr/>
          <p:nvPr/>
        </p:nvSpPr>
        <p:spPr>
          <a:xfrm>
            <a:off x="4695973" y="4815472"/>
            <a:ext cx="142187" cy="14218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en-US" sz="2400"/>
          </a:p>
        </p:txBody>
      </p:sp>
      <p:cxnSp>
        <p:nvCxnSpPr>
          <p:cNvPr id="28" name="Straight Arrow Connector 27">
            <a:extLst>
              <a:ext uri="{FF2B5EF4-FFF2-40B4-BE49-F238E27FC236}">
                <a16:creationId xmlns:a16="http://schemas.microsoft.com/office/drawing/2014/main" id="{7B28D732-4FFF-1643-9BEA-D0539B424961}"/>
              </a:ext>
            </a:extLst>
          </p:cNvPr>
          <p:cNvCxnSpPr>
            <a:cxnSpLocks/>
            <a:endCxn id="27" idx="0"/>
          </p:cNvCxnSpPr>
          <p:nvPr/>
        </p:nvCxnSpPr>
        <p:spPr>
          <a:xfrm>
            <a:off x="4422301" y="3723872"/>
            <a:ext cx="344767" cy="109160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A1FF0B0E-6B34-C24F-816B-0BC037C95511}"/>
              </a:ext>
            </a:extLst>
          </p:cNvPr>
          <p:cNvSpPr txBox="1"/>
          <p:nvPr/>
        </p:nvSpPr>
        <p:spPr>
          <a:xfrm>
            <a:off x="3887043" y="3377812"/>
            <a:ext cx="1556708" cy="461665"/>
          </a:xfrm>
          <a:prstGeom prst="rect">
            <a:avLst/>
          </a:prstGeom>
          <a:noFill/>
        </p:spPr>
        <p:txBody>
          <a:bodyPr wrap="none" rtlCol="0">
            <a:spAutoFit/>
          </a:bodyPr>
          <a:lstStyle/>
          <a:p>
            <a:r>
              <a:rPr lang="en-US" sz="2400" dirty="0"/>
              <a:t>Ex. Reward</a:t>
            </a:r>
          </a:p>
        </p:txBody>
      </p:sp>
    </p:spTree>
    <p:extLst>
      <p:ext uri="{BB962C8B-B14F-4D97-AF65-F5344CB8AC3E}">
        <p14:creationId xmlns:p14="http://schemas.microsoft.com/office/powerpoint/2010/main" val="12287851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idx="12"/>
          </p:nvPr>
        </p:nvSpPr>
        <p:spPr/>
        <p:txBody>
          <a:bodyPr/>
          <a:lstStyle/>
          <a:p>
            <a:fld id="{00000000-1234-1234-1234-123412341234}" type="slidenum">
              <a:rPr lang="en" smtClean="0"/>
              <a:pPr/>
              <a:t>6</a:t>
            </a:fld>
            <a:endParaRPr lang="en"/>
          </a:p>
        </p:txBody>
      </p:sp>
      <p:pic>
        <p:nvPicPr>
          <p:cNvPr id="4" name="Picture 3">
            <a:extLst>
              <a:ext uri="{FF2B5EF4-FFF2-40B4-BE49-F238E27FC236}">
                <a16:creationId xmlns:a16="http://schemas.microsoft.com/office/drawing/2014/main" id="{FC460739-D504-471A-9E10-A110D5208760}"/>
              </a:ext>
            </a:extLst>
          </p:cNvPr>
          <p:cNvPicPr>
            <a:picLocks noChangeAspect="1"/>
          </p:cNvPicPr>
          <p:nvPr/>
        </p:nvPicPr>
        <p:blipFill>
          <a:blip r:embed="rId3"/>
          <a:stretch>
            <a:fillRect/>
          </a:stretch>
        </p:blipFill>
        <p:spPr>
          <a:xfrm>
            <a:off x="6881448" y="1227773"/>
            <a:ext cx="4101152" cy="2246717"/>
          </a:xfrm>
          <a:prstGeom prst="rect">
            <a:avLst/>
          </a:prstGeom>
          <a:ln w="38100">
            <a:solidFill>
              <a:srgbClr val="FF0000"/>
            </a:solidFill>
          </a:ln>
        </p:spPr>
      </p:pic>
      <p:pic>
        <p:nvPicPr>
          <p:cNvPr id="8" name="Picture 7">
            <a:extLst>
              <a:ext uri="{FF2B5EF4-FFF2-40B4-BE49-F238E27FC236}">
                <a16:creationId xmlns:a16="http://schemas.microsoft.com/office/drawing/2014/main" id="{330F7D47-00F2-46EF-B23E-A2041B75E98A}"/>
              </a:ext>
            </a:extLst>
          </p:cNvPr>
          <p:cNvPicPr>
            <a:picLocks noChangeAspect="1"/>
          </p:cNvPicPr>
          <p:nvPr/>
        </p:nvPicPr>
        <p:blipFill>
          <a:blip r:embed="rId4"/>
          <a:stretch>
            <a:fillRect/>
          </a:stretch>
        </p:blipFill>
        <p:spPr>
          <a:xfrm>
            <a:off x="6881448" y="4349486"/>
            <a:ext cx="4101152" cy="2277092"/>
          </a:xfrm>
          <a:prstGeom prst="rect">
            <a:avLst/>
          </a:prstGeom>
          <a:ln w="38100">
            <a:solidFill>
              <a:srgbClr val="92D050"/>
            </a:solidFill>
          </a:ln>
        </p:spPr>
      </p:pic>
      <p:pic>
        <p:nvPicPr>
          <p:cNvPr id="11" name="Picture 10">
            <a:extLst>
              <a:ext uri="{FF2B5EF4-FFF2-40B4-BE49-F238E27FC236}">
                <a16:creationId xmlns:a16="http://schemas.microsoft.com/office/drawing/2014/main" id="{8FE0E099-4E93-40FA-94E8-0A481C7746E9}"/>
              </a:ext>
            </a:extLst>
          </p:cNvPr>
          <p:cNvPicPr>
            <a:picLocks noChangeAspect="1"/>
          </p:cNvPicPr>
          <p:nvPr/>
        </p:nvPicPr>
        <p:blipFill>
          <a:blip r:embed="rId5"/>
          <a:stretch>
            <a:fillRect/>
          </a:stretch>
        </p:blipFill>
        <p:spPr>
          <a:xfrm>
            <a:off x="1000274" y="4853232"/>
            <a:ext cx="3774115" cy="1371891"/>
          </a:xfrm>
          <a:prstGeom prst="rect">
            <a:avLst/>
          </a:prstGeom>
        </p:spPr>
      </p:pic>
      <p:pic>
        <p:nvPicPr>
          <p:cNvPr id="13" name="Picture 12">
            <a:extLst>
              <a:ext uri="{FF2B5EF4-FFF2-40B4-BE49-F238E27FC236}">
                <a16:creationId xmlns:a16="http://schemas.microsoft.com/office/drawing/2014/main" id="{564FBA87-0AB7-48BB-9562-25B5DCD2ED6C}"/>
              </a:ext>
            </a:extLst>
          </p:cNvPr>
          <p:cNvPicPr>
            <a:picLocks noChangeAspect="1"/>
          </p:cNvPicPr>
          <p:nvPr/>
        </p:nvPicPr>
        <p:blipFill>
          <a:blip r:embed="rId6"/>
          <a:stretch>
            <a:fillRect/>
          </a:stretch>
        </p:blipFill>
        <p:spPr>
          <a:xfrm>
            <a:off x="1000274" y="1733659"/>
            <a:ext cx="5270613" cy="1155049"/>
          </a:xfrm>
          <a:prstGeom prst="rect">
            <a:avLst/>
          </a:prstGeom>
        </p:spPr>
      </p:pic>
      <p:sp>
        <p:nvSpPr>
          <p:cNvPr id="2" name="Rectangle 1">
            <a:extLst>
              <a:ext uri="{FF2B5EF4-FFF2-40B4-BE49-F238E27FC236}">
                <a16:creationId xmlns:a16="http://schemas.microsoft.com/office/drawing/2014/main" id="{EEB0F364-1F47-AC42-B7AF-728A32C507C8}"/>
              </a:ext>
            </a:extLst>
          </p:cNvPr>
          <p:cNvSpPr/>
          <p:nvPr/>
        </p:nvSpPr>
        <p:spPr>
          <a:xfrm>
            <a:off x="2367999" y="4025679"/>
            <a:ext cx="4265591" cy="369332"/>
          </a:xfrm>
          <a:prstGeom prst="rect">
            <a:avLst/>
          </a:prstGeom>
        </p:spPr>
        <p:txBody>
          <a:bodyPr wrap="none">
            <a:spAutoFit/>
          </a:bodyPr>
          <a:lstStyle/>
          <a:p>
            <a:r>
              <a:rPr lang="en-CA" dirty="0">
                <a:hlinkClick r:id="rId7"/>
              </a:rPr>
              <a:t>https://github.com/DuncanLab/OpenMaze</a:t>
            </a:r>
            <a:endParaRPr lang="en-US" dirty="0"/>
          </a:p>
        </p:txBody>
      </p:sp>
      <p:sp>
        <p:nvSpPr>
          <p:cNvPr id="3" name="Rectangle 2">
            <a:extLst>
              <a:ext uri="{FF2B5EF4-FFF2-40B4-BE49-F238E27FC236}">
                <a16:creationId xmlns:a16="http://schemas.microsoft.com/office/drawing/2014/main" id="{6DA96AF1-C537-AC45-9590-E0B0C9CA8951}"/>
              </a:ext>
            </a:extLst>
          </p:cNvPr>
          <p:cNvSpPr/>
          <p:nvPr/>
        </p:nvSpPr>
        <p:spPr>
          <a:xfrm>
            <a:off x="2393050" y="5986380"/>
            <a:ext cx="1919500" cy="369332"/>
          </a:xfrm>
          <a:prstGeom prst="rect">
            <a:avLst/>
          </a:prstGeom>
        </p:spPr>
        <p:txBody>
          <a:bodyPr wrap="none">
            <a:spAutoFit/>
          </a:bodyPr>
          <a:lstStyle/>
          <a:p>
            <a:r>
              <a:rPr lang="en-CA" dirty="0">
                <a:hlinkClick r:id="rId8"/>
              </a:rPr>
              <a:t>https://unity.com/</a:t>
            </a:r>
            <a:endParaRPr lang="en-US" dirty="0"/>
          </a:p>
        </p:txBody>
      </p:sp>
      <p:sp>
        <p:nvSpPr>
          <p:cNvPr id="6" name="TextBox 5">
            <a:extLst>
              <a:ext uri="{FF2B5EF4-FFF2-40B4-BE49-F238E27FC236}">
                <a16:creationId xmlns:a16="http://schemas.microsoft.com/office/drawing/2014/main" id="{5A26B0CC-3535-464E-9D2D-6BEE26905A01}"/>
              </a:ext>
            </a:extLst>
          </p:cNvPr>
          <p:cNvSpPr txBox="1"/>
          <p:nvPr/>
        </p:nvSpPr>
        <p:spPr>
          <a:xfrm>
            <a:off x="3245384" y="420943"/>
            <a:ext cx="5142883" cy="369332"/>
          </a:xfrm>
          <a:prstGeom prst="rect">
            <a:avLst/>
          </a:prstGeom>
          <a:noFill/>
        </p:spPr>
        <p:txBody>
          <a:bodyPr wrap="none" rtlCol="0">
            <a:spAutoFit/>
          </a:bodyPr>
          <a:lstStyle/>
          <a:p>
            <a:r>
              <a:rPr lang="en-US" dirty="0"/>
              <a:t>Experiment was created using OpenMaze and Unity</a:t>
            </a:r>
          </a:p>
        </p:txBody>
      </p:sp>
      <p:sp>
        <p:nvSpPr>
          <p:cNvPr id="7" name="Rectangle 6">
            <a:extLst>
              <a:ext uri="{FF2B5EF4-FFF2-40B4-BE49-F238E27FC236}">
                <a16:creationId xmlns:a16="http://schemas.microsoft.com/office/drawing/2014/main" id="{562C9D13-147A-6642-97B2-7AB0430E6E08}"/>
              </a:ext>
            </a:extLst>
          </p:cNvPr>
          <p:cNvSpPr/>
          <p:nvPr/>
        </p:nvSpPr>
        <p:spPr>
          <a:xfrm>
            <a:off x="2146348" y="3555410"/>
            <a:ext cx="4332404" cy="369332"/>
          </a:xfrm>
          <a:prstGeom prst="rect">
            <a:avLst/>
          </a:prstGeom>
        </p:spPr>
        <p:txBody>
          <a:bodyPr wrap="none">
            <a:spAutoFit/>
          </a:bodyPr>
          <a:lstStyle/>
          <a:p>
            <a:r>
              <a:rPr lang="en-CA" dirty="0">
                <a:hlinkClick r:id="rId9"/>
              </a:rPr>
              <a:t>https://duncanlab.github.io/OpenMazeSite/</a:t>
            </a:r>
            <a:endParaRPr lang="en-US" dirty="0"/>
          </a:p>
        </p:txBody>
      </p:sp>
      <p:sp>
        <p:nvSpPr>
          <p:cNvPr id="9" name="TextBox 8">
            <a:extLst>
              <a:ext uri="{FF2B5EF4-FFF2-40B4-BE49-F238E27FC236}">
                <a16:creationId xmlns:a16="http://schemas.microsoft.com/office/drawing/2014/main" id="{A2FD80BF-14BA-9D43-9F0A-02EA19176303}"/>
              </a:ext>
            </a:extLst>
          </p:cNvPr>
          <p:cNvSpPr txBox="1"/>
          <p:nvPr/>
        </p:nvSpPr>
        <p:spPr>
          <a:xfrm>
            <a:off x="0" y="3578477"/>
            <a:ext cx="2000548" cy="369332"/>
          </a:xfrm>
          <a:prstGeom prst="rect">
            <a:avLst/>
          </a:prstGeom>
          <a:noFill/>
        </p:spPr>
        <p:txBody>
          <a:bodyPr wrap="none" rtlCol="0">
            <a:spAutoFit/>
          </a:bodyPr>
          <a:lstStyle/>
          <a:p>
            <a:r>
              <a:rPr lang="en-US" dirty="0"/>
              <a:t>OpenMaze How to:</a:t>
            </a:r>
          </a:p>
        </p:txBody>
      </p:sp>
      <p:sp>
        <p:nvSpPr>
          <p:cNvPr id="12" name="TextBox 11">
            <a:extLst>
              <a:ext uri="{FF2B5EF4-FFF2-40B4-BE49-F238E27FC236}">
                <a16:creationId xmlns:a16="http://schemas.microsoft.com/office/drawing/2014/main" id="{A000F496-A214-4C41-BB45-A9BA9753AE3C}"/>
              </a:ext>
            </a:extLst>
          </p:cNvPr>
          <p:cNvSpPr txBox="1"/>
          <p:nvPr/>
        </p:nvSpPr>
        <p:spPr>
          <a:xfrm>
            <a:off x="25093" y="4020667"/>
            <a:ext cx="2278509" cy="369332"/>
          </a:xfrm>
          <a:prstGeom prst="rect">
            <a:avLst/>
          </a:prstGeom>
          <a:noFill/>
        </p:spPr>
        <p:txBody>
          <a:bodyPr wrap="none" rtlCol="0">
            <a:spAutoFit/>
          </a:bodyPr>
          <a:lstStyle/>
          <a:p>
            <a:r>
              <a:rPr lang="en-US" dirty="0"/>
              <a:t>OpenMaze Download:</a:t>
            </a:r>
          </a:p>
        </p:txBody>
      </p:sp>
    </p:spTree>
    <p:extLst>
      <p:ext uri="{BB962C8B-B14F-4D97-AF65-F5344CB8AC3E}">
        <p14:creationId xmlns:p14="http://schemas.microsoft.com/office/powerpoint/2010/main" val="7446524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BA5CC7-DA37-1C44-A2CB-6EB3690FFEB0}"/>
              </a:ext>
            </a:extLst>
          </p:cNvPr>
          <p:cNvSpPr>
            <a:spLocks noGrp="1"/>
          </p:cNvSpPr>
          <p:nvPr>
            <p:ph type="title"/>
          </p:nvPr>
        </p:nvSpPr>
        <p:spPr>
          <a:xfrm>
            <a:off x="458003" y="528633"/>
            <a:ext cx="9014800" cy="1143200"/>
          </a:xfrm>
        </p:spPr>
        <p:txBody>
          <a:bodyPr/>
          <a:lstStyle/>
          <a:p>
            <a:r>
              <a:rPr lang="en-US" b="1" dirty="0"/>
              <a:t>Challenges! </a:t>
            </a:r>
          </a:p>
        </p:txBody>
      </p:sp>
      <p:sp>
        <p:nvSpPr>
          <p:cNvPr id="3" name="Text Placeholder 2">
            <a:extLst>
              <a:ext uri="{FF2B5EF4-FFF2-40B4-BE49-F238E27FC236}">
                <a16:creationId xmlns:a16="http://schemas.microsoft.com/office/drawing/2014/main" id="{138528FE-3CEB-034B-AD3F-D96E08E39710}"/>
              </a:ext>
            </a:extLst>
          </p:cNvPr>
          <p:cNvSpPr>
            <a:spLocks noGrp="1"/>
          </p:cNvSpPr>
          <p:nvPr>
            <p:ph type="body" idx="1"/>
          </p:nvPr>
        </p:nvSpPr>
        <p:spPr>
          <a:xfrm>
            <a:off x="893936" y="1935530"/>
            <a:ext cx="10238351" cy="4116000"/>
          </a:xfrm>
        </p:spPr>
        <p:txBody>
          <a:bodyPr>
            <a:normAutofit lnSpcReduction="10000"/>
          </a:bodyPr>
          <a:lstStyle/>
          <a:p>
            <a:pPr marL="0" indent="0">
              <a:buNone/>
            </a:pPr>
            <a:r>
              <a:rPr lang="en-US" b="1" dirty="0"/>
              <a:t>Easy </a:t>
            </a:r>
          </a:p>
          <a:p>
            <a:pPr marL="0" indent="0">
              <a:buNone/>
            </a:pPr>
            <a:r>
              <a:rPr lang="en-US" dirty="0"/>
              <a:t>Write a script to aggregate and clean up the individual </a:t>
            </a:r>
            <a:r>
              <a:rPr lang="en-US" dirty="0" err="1"/>
              <a:t>Particiapnt</a:t>
            </a:r>
            <a:r>
              <a:rPr lang="en-US" dirty="0"/>
              <a:t> Data</a:t>
            </a:r>
          </a:p>
          <a:p>
            <a:pPr marL="0" indent="0">
              <a:buNone/>
            </a:pPr>
            <a:endParaRPr lang="en-US" b="1" dirty="0"/>
          </a:p>
          <a:p>
            <a:pPr marL="0" indent="0">
              <a:buNone/>
            </a:pPr>
            <a:endParaRPr lang="en-US" dirty="0"/>
          </a:p>
          <a:p>
            <a:pPr marL="0" indent="0">
              <a:buNone/>
            </a:pPr>
            <a:r>
              <a:rPr lang="en-US" b="1" dirty="0"/>
              <a:t>Medium</a:t>
            </a:r>
          </a:p>
          <a:p>
            <a:pPr marL="0" indent="0">
              <a:buNone/>
            </a:pPr>
            <a:r>
              <a:rPr lang="en-US" dirty="0"/>
              <a:t>Do participants remember where to find rewards?</a:t>
            </a:r>
          </a:p>
          <a:p>
            <a:pPr lvl="1"/>
            <a:r>
              <a:rPr lang="en-US" dirty="0"/>
              <a:t>Does the environment matter?</a:t>
            </a:r>
          </a:p>
          <a:p>
            <a:pPr lvl="1"/>
            <a:r>
              <a:rPr lang="en-US" dirty="0"/>
              <a:t>Does the delay between training and testing matter?</a:t>
            </a:r>
          </a:p>
          <a:p>
            <a:pPr marL="0" indent="0">
              <a:buNone/>
            </a:pPr>
            <a:endParaRPr lang="en-US" b="1" dirty="0"/>
          </a:p>
          <a:p>
            <a:pPr marL="0" indent="0">
              <a:buNone/>
            </a:pPr>
            <a:endParaRPr lang="en-US" b="1" dirty="0"/>
          </a:p>
          <a:p>
            <a:pPr marL="0" indent="0">
              <a:buNone/>
            </a:pPr>
            <a:r>
              <a:rPr lang="en-US" b="1" dirty="0"/>
              <a:t>Hard</a:t>
            </a:r>
          </a:p>
          <a:p>
            <a:pPr marL="0" indent="0">
              <a:buNone/>
            </a:pPr>
            <a:r>
              <a:rPr lang="en-US" dirty="0"/>
              <a:t>Can you predict how well participants are going to perform in the testing phase by how they performed in the training phase?</a:t>
            </a:r>
          </a:p>
          <a:p>
            <a:pPr marL="0" indent="0">
              <a:buNone/>
            </a:pPr>
            <a:endParaRPr lang="en-US" dirty="0"/>
          </a:p>
        </p:txBody>
      </p:sp>
    </p:spTree>
    <p:extLst>
      <p:ext uri="{BB962C8B-B14F-4D97-AF65-F5344CB8AC3E}">
        <p14:creationId xmlns:p14="http://schemas.microsoft.com/office/powerpoint/2010/main" val="10257249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869"/>
        <p:cNvGrpSpPr/>
        <p:nvPr/>
      </p:nvGrpSpPr>
      <p:grpSpPr>
        <a:xfrm>
          <a:off x="0" y="0"/>
          <a:ext cx="0" cy="0"/>
          <a:chOff x="0" y="0"/>
          <a:chExt cx="0" cy="0"/>
        </a:xfrm>
      </p:grpSpPr>
      <p:sp>
        <p:nvSpPr>
          <p:cNvPr id="8" name="Title 1">
            <a:extLst>
              <a:ext uri="{FF2B5EF4-FFF2-40B4-BE49-F238E27FC236}">
                <a16:creationId xmlns:a16="http://schemas.microsoft.com/office/drawing/2014/main" id="{5E8B2EF8-00C0-5745-91DC-21587D0CB2E6}"/>
              </a:ext>
            </a:extLst>
          </p:cNvPr>
          <p:cNvSpPr>
            <a:spLocks noGrp="1"/>
          </p:cNvSpPr>
          <p:nvPr>
            <p:ph type="title"/>
          </p:nvPr>
        </p:nvSpPr>
        <p:spPr>
          <a:xfrm>
            <a:off x="1499140" y="-114999"/>
            <a:ext cx="9014800" cy="1143200"/>
          </a:xfrm>
        </p:spPr>
        <p:txBody>
          <a:bodyPr>
            <a:normAutofit fontScale="90000"/>
          </a:bodyPr>
          <a:lstStyle/>
          <a:p>
            <a:pPr algn="ctr"/>
            <a:r>
              <a:rPr lang="en-US" dirty="0"/>
              <a:t>Analysis Idea: Bhattacharyya Coefficient</a:t>
            </a:r>
          </a:p>
        </p:txBody>
      </p:sp>
      <p:pic>
        <p:nvPicPr>
          <p:cNvPr id="7" name="Picture 6">
            <a:extLst>
              <a:ext uri="{FF2B5EF4-FFF2-40B4-BE49-F238E27FC236}">
                <a16:creationId xmlns:a16="http://schemas.microsoft.com/office/drawing/2014/main" id="{A91D3788-974B-C341-BD34-BB62B5472816}"/>
              </a:ext>
            </a:extLst>
          </p:cNvPr>
          <p:cNvPicPr>
            <a:picLocks noChangeAspect="1"/>
          </p:cNvPicPr>
          <p:nvPr/>
        </p:nvPicPr>
        <p:blipFill>
          <a:blip r:embed="rId3"/>
          <a:stretch>
            <a:fillRect/>
          </a:stretch>
        </p:blipFill>
        <p:spPr>
          <a:xfrm>
            <a:off x="2708718" y="1720597"/>
            <a:ext cx="6744501" cy="3271419"/>
          </a:xfrm>
          <a:prstGeom prst="rect">
            <a:avLst/>
          </a:prstGeom>
        </p:spPr>
      </p:pic>
      <p:pic>
        <p:nvPicPr>
          <p:cNvPr id="10" name="Picture 9">
            <a:extLst>
              <a:ext uri="{FF2B5EF4-FFF2-40B4-BE49-F238E27FC236}">
                <a16:creationId xmlns:a16="http://schemas.microsoft.com/office/drawing/2014/main" id="{601BE0CF-124F-114E-9300-2F8059A6EF6F}"/>
              </a:ext>
            </a:extLst>
          </p:cNvPr>
          <p:cNvPicPr>
            <a:picLocks noChangeAspect="1"/>
          </p:cNvPicPr>
          <p:nvPr/>
        </p:nvPicPr>
        <p:blipFill>
          <a:blip r:embed="rId4"/>
          <a:stretch>
            <a:fillRect/>
          </a:stretch>
        </p:blipFill>
        <p:spPr>
          <a:xfrm>
            <a:off x="962524" y="5103057"/>
            <a:ext cx="10449627" cy="153409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cxnSp>
        <p:nvCxnSpPr>
          <p:cNvPr id="12" name="Straight Connector 11">
            <a:extLst>
              <a:ext uri="{FF2B5EF4-FFF2-40B4-BE49-F238E27FC236}">
                <a16:creationId xmlns:a16="http://schemas.microsoft.com/office/drawing/2014/main" id="{3E2D7072-150A-AB47-A138-44C2A57AEA56}"/>
              </a:ext>
            </a:extLst>
          </p:cNvPr>
          <p:cNvCxnSpPr>
            <a:cxnSpLocks/>
          </p:cNvCxnSpPr>
          <p:nvPr/>
        </p:nvCxnSpPr>
        <p:spPr>
          <a:xfrm flipV="1">
            <a:off x="2833815" y="2482334"/>
            <a:ext cx="3042509" cy="17239"/>
          </a:xfrm>
          <a:prstGeom prst="line">
            <a:avLst/>
          </a:prstGeom>
          <a:ln w="12700"/>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92765FB9-DCEA-E747-A4BA-0CA20C6D366A}"/>
              </a:ext>
            </a:extLst>
          </p:cNvPr>
          <p:cNvCxnSpPr/>
          <p:nvPr/>
        </p:nvCxnSpPr>
        <p:spPr>
          <a:xfrm>
            <a:off x="4355069" y="1801338"/>
            <a:ext cx="0" cy="307546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DCEB333F-D4E7-C34C-98F6-E20661BF08B6}"/>
              </a:ext>
            </a:extLst>
          </p:cNvPr>
          <p:cNvCxnSpPr/>
          <p:nvPr/>
        </p:nvCxnSpPr>
        <p:spPr>
          <a:xfrm>
            <a:off x="5134919" y="1818577"/>
            <a:ext cx="0" cy="3075460"/>
          </a:xfrm>
          <a:prstGeom prst="line">
            <a:avLst/>
          </a:prstGeom>
          <a:ln w="12700"/>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5AC37F48-334C-D246-BDDA-ADB80B068F7C}"/>
              </a:ext>
            </a:extLst>
          </p:cNvPr>
          <p:cNvCxnSpPr/>
          <p:nvPr/>
        </p:nvCxnSpPr>
        <p:spPr>
          <a:xfrm>
            <a:off x="3558745" y="1818575"/>
            <a:ext cx="0" cy="3075460"/>
          </a:xfrm>
          <a:prstGeom prst="line">
            <a:avLst/>
          </a:prstGeom>
          <a:ln w="12700"/>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06C9923F-F7F2-8A41-A072-28252FA7DBE6}"/>
              </a:ext>
            </a:extLst>
          </p:cNvPr>
          <p:cNvCxnSpPr>
            <a:cxnSpLocks/>
          </p:cNvCxnSpPr>
          <p:nvPr/>
        </p:nvCxnSpPr>
        <p:spPr>
          <a:xfrm flipV="1">
            <a:off x="2833815" y="3321829"/>
            <a:ext cx="3042509" cy="17239"/>
          </a:xfrm>
          <a:prstGeom prst="line">
            <a:avLst/>
          </a:prstGeom>
          <a:ln w="12700"/>
        </p:spPr>
        <p:style>
          <a:lnRef idx="1">
            <a:schemeClr val="dk1"/>
          </a:lnRef>
          <a:fillRef idx="0">
            <a:schemeClr val="dk1"/>
          </a:fillRef>
          <a:effectRef idx="0">
            <a:schemeClr val="dk1"/>
          </a:effectRef>
          <a:fontRef idx="minor">
            <a:schemeClr val="tx1"/>
          </a:fontRef>
        </p:style>
      </p:cxnSp>
      <p:cxnSp>
        <p:nvCxnSpPr>
          <p:cNvPr id="29" name="Straight Connector 28">
            <a:extLst>
              <a:ext uri="{FF2B5EF4-FFF2-40B4-BE49-F238E27FC236}">
                <a16:creationId xmlns:a16="http://schemas.microsoft.com/office/drawing/2014/main" id="{7F67AAE8-ECA4-2D40-9F50-D49D662B650D}"/>
              </a:ext>
            </a:extLst>
          </p:cNvPr>
          <p:cNvCxnSpPr>
            <a:cxnSpLocks/>
          </p:cNvCxnSpPr>
          <p:nvPr/>
        </p:nvCxnSpPr>
        <p:spPr>
          <a:xfrm flipV="1">
            <a:off x="2833815" y="4156922"/>
            <a:ext cx="3042509" cy="17239"/>
          </a:xfrm>
          <a:prstGeom prst="line">
            <a:avLst/>
          </a:prstGeom>
          <a:ln w="12700"/>
        </p:spPr>
        <p:style>
          <a:lnRef idx="1">
            <a:schemeClr val="dk1"/>
          </a:lnRef>
          <a:fillRef idx="0">
            <a:schemeClr val="dk1"/>
          </a:fillRef>
          <a:effectRef idx="0">
            <a:schemeClr val="dk1"/>
          </a:effectRef>
          <a:fontRef idx="minor">
            <a:schemeClr val="tx1"/>
          </a:fontRef>
        </p:style>
      </p:cxnSp>
      <p:cxnSp>
        <p:nvCxnSpPr>
          <p:cNvPr id="30" name="Straight Connector 29">
            <a:extLst>
              <a:ext uri="{FF2B5EF4-FFF2-40B4-BE49-F238E27FC236}">
                <a16:creationId xmlns:a16="http://schemas.microsoft.com/office/drawing/2014/main" id="{6FA5880A-D530-9F40-B9F5-48C073111F37}"/>
              </a:ext>
            </a:extLst>
          </p:cNvPr>
          <p:cNvCxnSpPr>
            <a:cxnSpLocks/>
          </p:cNvCxnSpPr>
          <p:nvPr/>
        </p:nvCxnSpPr>
        <p:spPr>
          <a:xfrm flipV="1">
            <a:off x="6321167" y="2465095"/>
            <a:ext cx="3042509" cy="17239"/>
          </a:xfrm>
          <a:prstGeom prst="line">
            <a:avLst/>
          </a:prstGeom>
          <a:ln w="12700"/>
        </p:spPr>
        <p:style>
          <a:lnRef idx="1">
            <a:schemeClr val="dk1"/>
          </a:lnRef>
          <a:fillRef idx="0">
            <a:schemeClr val="dk1"/>
          </a:fillRef>
          <a:effectRef idx="0">
            <a:schemeClr val="dk1"/>
          </a:effectRef>
          <a:fontRef idx="minor">
            <a:schemeClr val="tx1"/>
          </a:fontRef>
        </p:style>
      </p:cxnSp>
      <p:cxnSp>
        <p:nvCxnSpPr>
          <p:cNvPr id="31" name="Straight Connector 30">
            <a:extLst>
              <a:ext uri="{FF2B5EF4-FFF2-40B4-BE49-F238E27FC236}">
                <a16:creationId xmlns:a16="http://schemas.microsoft.com/office/drawing/2014/main" id="{E526C07B-7B40-DC41-A920-47CC2D52FAA2}"/>
              </a:ext>
            </a:extLst>
          </p:cNvPr>
          <p:cNvCxnSpPr/>
          <p:nvPr/>
        </p:nvCxnSpPr>
        <p:spPr>
          <a:xfrm>
            <a:off x="7842421" y="1784099"/>
            <a:ext cx="0" cy="3075460"/>
          </a:xfrm>
          <a:prstGeom prst="line">
            <a:avLst/>
          </a:prstGeom>
          <a:ln w="12700"/>
        </p:spPr>
        <p:style>
          <a:lnRef idx="1">
            <a:schemeClr val="dk1"/>
          </a:lnRef>
          <a:fillRef idx="0">
            <a:schemeClr val="dk1"/>
          </a:fillRef>
          <a:effectRef idx="0">
            <a:schemeClr val="dk1"/>
          </a:effectRef>
          <a:fontRef idx="minor">
            <a:schemeClr val="tx1"/>
          </a:fontRef>
        </p:style>
      </p:cxnSp>
      <p:cxnSp>
        <p:nvCxnSpPr>
          <p:cNvPr id="32" name="Straight Connector 31">
            <a:extLst>
              <a:ext uri="{FF2B5EF4-FFF2-40B4-BE49-F238E27FC236}">
                <a16:creationId xmlns:a16="http://schemas.microsoft.com/office/drawing/2014/main" id="{625AD61F-741B-9A4F-B682-6640FB432101}"/>
              </a:ext>
            </a:extLst>
          </p:cNvPr>
          <p:cNvCxnSpPr/>
          <p:nvPr/>
        </p:nvCxnSpPr>
        <p:spPr>
          <a:xfrm>
            <a:off x="8622271" y="1801338"/>
            <a:ext cx="0" cy="3075460"/>
          </a:xfrm>
          <a:prstGeom prst="line">
            <a:avLst/>
          </a:prstGeom>
          <a:ln w="12700"/>
        </p:spPr>
        <p:style>
          <a:lnRef idx="1">
            <a:schemeClr val="dk1"/>
          </a:lnRef>
          <a:fillRef idx="0">
            <a:schemeClr val="dk1"/>
          </a:fillRef>
          <a:effectRef idx="0">
            <a:schemeClr val="dk1"/>
          </a:effectRef>
          <a:fontRef idx="minor">
            <a:schemeClr val="tx1"/>
          </a:fontRef>
        </p:style>
      </p:cxnSp>
      <p:cxnSp>
        <p:nvCxnSpPr>
          <p:cNvPr id="33" name="Straight Connector 32">
            <a:extLst>
              <a:ext uri="{FF2B5EF4-FFF2-40B4-BE49-F238E27FC236}">
                <a16:creationId xmlns:a16="http://schemas.microsoft.com/office/drawing/2014/main" id="{60FF2655-B301-8241-B3C2-D0BD2A998B2E}"/>
              </a:ext>
            </a:extLst>
          </p:cNvPr>
          <p:cNvCxnSpPr/>
          <p:nvPr/>
        </p:nvCxnSpPr>
        <p:spPr>
          <a:xfrm>
            <a:off x="7046097" y="1801337"/>
            <a:ext cx="0" cy="3075460"/>
          </a:xfrm>
          <a:prstGeom prst="line">
            <a:avLst/>
          </a:prstGeom>
          <a:ln w="12700"/>
        </p:spPr>
        <p:style>
          <a:lnRef idx="1">
            <a:schemeClr val="dk1"/>
          </a:lnRef>
          <a:fillRef idx="0">
            <a:schemeClr val="dk1"/>
          </a:fillRef>
          <a:effectRef idx="0">
            <a:schemeClr val="dk1"/>
          </a:effectRef>
          <a:fontRef idx="minor">
            <a:schemeClr val="tx1"/>
          </a:fontRef>
        </p:style>
      </p:cxnSp>
      <p:cxnSp>
        <p:nvCxnSpPr>
          <p:cNvPr id="34" name="Straight Connector 33">
            <a:extLst>
              <a:ext uri="{FF2B5EF4-FFF2-40B4-BE49-F238E27FC236}">
                <a16:creationId xmlns:a16="http://schemas.microsoft.com/office/drawing/2014/main" id="{FFF4E989-36C9-6145-826E-241B62B6147D}"/>
              </a:ext>
            </a:extLst>
          </p:cNvPr>
          <p:cNvCxnSpPr>
            <a:cxnSpLocks/>
          </p:cNvCxnSpPr>
          <p:nvPr/>
        </p:nvCxnSpPr>
        <p:spPr>
          <a:xfrm flipV="1">
            <a:off x="6321167" y="3304590"/>
            <a:ext cx="3042509" cy="17239"/>
          </a:xfrm>
          <a:prstGeom prst="line">
            <a:avLst/>
          </a:prstGeom>
          <a:ln w="12700"/>
        </p:spPr>
        <p:style>
          <a:lnRef idx="1">
            <a:schemeClr val="dk1"/>
          </a:lnRef>
          <a:fillRef idx="0">
            <a:schemeClr val="dk1"/>
          </a:fillRef>
          <a:effectRef idx="0">
            <a:schemeClr val="dk1"/>
          </a:effectRef>
          <a:fontRef idx="minor">
            <a:schemeClr val="tx1"/>
          </a:fontRef>
        </p:style>
      </p:cxnSp>
      <p:cxnSp>
        <p:nvCxnSpPr>
          <p:cNvPr id="35" name="Straight Connector 34">
            <a:extLst>
              <a:ext uri="{FF2B5EF4-FFF2-40B4-BE49-F238E27FC236}">
                <a16:creationId xmlns:a16="http://schemas.microsoft.com/office/drawing/2014/main" id="{3D174742-D0B5-0747-9EAD-71DB9F4712B0}"/>
              </a:ext>
            </a:extLst>
          </p:cNvPr>
          <p:cNvCxnSpPr>
            <a:cxnSpLocks/>
          </p:cNvCxnSpPr>
          <p:nvPr/>
        </p:nvCxnSpPr>
        <p:spPr>
          <a:xfrm flipV="1">
            <a:off x="6321167" y="4139683"/>
            <a:ext cx="3042509" cy="17239"/>
          </a:xfrm>
          <a:prstGeom prst="line">
            <a:avLst/>
          </a:prstGeom>
          <a:ln w="12700"/>
        </p:spPr>
        <p:style>
          <a:lnRef idx="1">
            <a:schemeClr val="dk1"/>
          </a:lnRef>
          <a:fillRef idx="0">
            <a:schemeClr val="dk1"/>
          </a:fillRef>
          <a:effectRef idx="0">
            <a:schemeClr val="dk1"/>
          </a:effectRef>
          <a:fontRef idx="minor">
            <a:schemeClr val="tx1"/>
          </a:fontRef>
        </p:style>
      </p:cxnSp>
      <p:cxnSp>
        <p:nvCxnSpPr>
          <p:cNvPr id="36" name="Straight Arrow Connector 35">
            <a:extLst>
              <a:ext uri="{FF2B5EF4-FFF2-40B4-BE49-F238E27FC236}">
                <a16:creationId xmlns:a16="http://schemas.microsoft.com/office/drawing/2014/main" id="{8C2DA431-683E-C047-9BA1-82DC4AE8EB2C}"/>
              </a:ext>
            </a:extLst>
          </p:cNvPr>
          <p:cNvCxnSpPr>
            <a:cxnSpLocks/>
          </p:cNvCxnSpPr>
          <p:nvPr/>
        </p:nvCxnSpPr>
        <p:spPr>
          <a:xfrm>
            <a:off x="3262793" y="2174790"/>
            <a:ext cx="872908" cy="336103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2742BF68-E1D1-4546-AEB0-FB8FC703BE12}"/>
              </a:ext>
            </a:extLst>
          </p:cNvPr>
          <p:cNvCxnSpPr>
            <a:cxnSpLocks/>
          </p:cNvCxnSpPr>
          <p:nvPr/>
        </p:nvCxnSpPr>
        <p:spPr>
          <a:xfrm flipH="1">
            <a:off x="4799914" y="2174790"/>
            <a:ext cx="1948017" cy="336103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ED27454A-2214-7549-AD73-BBF4C9DE0911}"/>
              </a:ext>
            </a:extLst>
          </p:cNvPr>
          <p:cNvSpPr txBox="1"/>
          <p:nvPr/>
        </p:nvSpPr>
        <p:spPr>
          <a:xfrm>
            <a:off x="2708718" y="1424590"/>
            <a:ext cx="1624547" cy="369332"/>
          </a:xfrm>
          <a:prstGeom prst="rect">
            <a:avLst/>
          </a:prstGeom>
          <a:noFill/>
        </p:spPr>
        <p:txBody>
          <a:bodyPr wrap="none" rtlCol="0">
            <a:spAutoFit/>
          </a:bodyPr>
          <a:lstStyle/>
          <a:p>
            <a:r>
              <a:rPr lang="en-US" dirty="0"/>
              <a:t>Rewards Found</a:t>
            </a:r>
          </a:p>
        </p:txBody>
      </p:sp>
      <p:sp>
        <p:nvSpPr>
          <p:cNvPr id="20" name="TextBox 19">
            <a:extLst>
              <a:ext uri="{FF2B5EF4-FFF2-40B4-BE49-F238E27FC236}">
                <a16:creationId xmlns:a16="http://schemas.microsoft.com/office/drawing/2014/main" id="{5BBFF955-81C2-F149-ACEE-3E6E3DD6B569}"/>
              </a:ext>
            </a:extLst>
          </p:cNvPr>
          <p:cNvSpPr txBox="1"/>
          <p:nvPr/>
        </p:nvSpPr>
        <p:spPr>
          <a:xfrm>
            <a:off x="6202209" y="1389575"/>
            <a:ext cx="2301015" cy="369332"/>
          </a:xfrm>
          <a:prstGeom prst="rect">
            <a:avLst/>
          </a:prstGeom>
          <a:noFill/>
        </p:spPr>
        <p:txBody>
          <a:bodyPr wrap="none" rtlCol="0">
            <a:spAutoFit/>
          </a:bodyPr>
          <a:lstStyle/>
          <a:p>
            <a:r>
              <a:rPr lang="en-US" dirty="0"/>
              <a:t>Movement during Test</a:t>
            </a:r>
          </a:p>
        </p:txBody>
      </p:sp>
    </p:spTree>
    <p:extLst>
      <p:ext uri="{BB962C8B-B14F-4D97-AF65-F5344CB8AC3E}">
        <p14:creationId xmlns:p14="http://schemas.microsoft.com/office/powerpoint/2010/main" val="278011528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68</TotalTime>
  <Words>1295</Words>
  <Application>Microsoft Office PowerPoint</Application>
  <PresentationFormat>Widescreen</PresentationFormat>
  <Paragraphs>94</Paragraphs>
  <Slides>8</Slides>
  <Notes>4</Notes>
  <HiddenSlides>0</HiddenSlides>
  <MMClips>1</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8</vt:i4>
      </vt:variant>
    </vt:vector>
  </HeadingPairs>
  <TitlesOfParts>
    <vt:vector size="14" baseType="lpstr">
      <vt:lpstr>Arial</vt:lpstr>
      <vt:lpstr>Calibri</vt:lpstr>
      <vt:lpstr>Calibri Light</vt:lpstr>
      <vt:lpstr>Gill Sans MT</vt:lpstr>
      <vt:lpstr>Office Theme</vt:lpstr>
      <vt:lpstr>Gallery</vt:lpstr>
      <vt:lpstr>Testing Memory for Reward Distributions in 3D Virtual environments</vt:lpstr>
      <vt:lpstr>PowerPoint Presentation</vt:lpstr>
      <vt:lpstr>Task Procedure</vt:lpstr>
      <vt:lpstr>PowerPoint Presentation</vt:lpstr>
      <vt:lpstr>Reward Generation</vt:lpstr>
      <vt:lpstr>PowerPoint Presentation</vt:lpstr>
      <vt:lpstr>Challenges! </vt:lpstr>
      <vt:lpstr>Analysis Idea: Bhattacharyya Coefficient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Kyle Nealy</dc:creator>
  <cp:lastModifiedBy>Annabel Fan</cp:lastModifiedBy>
  <cp:revision>11</cp:revision>
  <dcterms:created xsi:type="dcterms:W3CDTF">2019-05-03T12:43:03Z</dcterms:created>
  <dcterms:modified xsi:type="dcterms:W3CDTF">2019-05-03T15:52:00Z</dcterms:modified>
</cp:coreProperties>
</file>

<file path=docProps/thumbnail.jpeg>
</file>